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56" r:id="rId3"/>
    <p:sldId id="293" r:id="rId4"/>
    <p:sldId id="294" r:id="rId5"/>
    <p:sldId id="292" r:id="rId6"/>
    <p:sldId id="296" r:id="rId7"/>
    <p:sldId id="297" r:id="rId8"/>
    <p:sldId id="298" r:id="rId9"/>
    <p:sldId id="355" r:id="rId10"/>
    <p:sldId id="308" r:id="rId11"/>
    <p:sldId id="309" r:id="rId12"/>
    <p:sldId id="312" r:id="rId13"/>
    <p:sldId id="314" r:id="rId14"/>
    <p:sldId id="313" r:id="rId15"/>
    <p:sldId id="321" r:id="rId16"/>
    <p:sldId id="373" r:id="rId17"/>
    <p:sldId id="374" r:id="rId18"/>
    <p:sldId id="320" r:id="rId19"/>
    <p:sldId id="317" r:id="rId20"/>
    <p:sldId id="323" r:id="rId21"/>
    <p:sldId id="348" r:id="rId22"/>
    <p:sldId id="394" r:id="rId23"/>
    <p:sldId id="393" r:id="rId24"/>
    <p:sldId id="327" r:id="rId25"/>
    <p:sldId id="325" r:id="rId26"/>
    <p:sldId id="328" r:id="rId27"/>
    <p:sldId id="331" r:id="rId28"/>
    <p:sldId id="366" r:id="rId29"/>
    <p:sldId id="340" r:id="rId30"/>
    <p:sldId id="350" r:id="rId31"/>
    <p:sldId id="336" r:id="rId32"/>
    <p:sldId id="342" r:id="rId33"/>
    <p:sldId id="343" r:id="rId34"/>
    <p:sldId id="339" r:id="rId35"/>
    <p:sldId id="338" r:id="rId36"/>
    <p:sldId id="395" r:id="rId37"/>
    <p:sldId id="291" r:id="rId38"/>
    <p:sldId id="375" r:id="rId39"/>
    <p:sldId id="376" r:id="rId40"/>
    <p:sldId id="377" r:id="rId41"/>
    <p:sldId id="378" r:id="rId42"/>
    <p:sldId id="396" r:id="rId43"/>
    <p:sldId id="380" r:id="rId44"/>
    <p:sldId id="382" r:id="rId45"/>
    <p:sldId id="383" r:id="rId46"/>
    <p:sldId id="384" r:id="rId47"/>
    <p:sldId id="385" r:id="rId48"/>
    <p:sldId id="386" r:id="rId49"/>
    <p:sldId id="390" r:id="rId50"/>
    <p:sldId id="391" r:id="rId51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AA"/>
    <a:srgbClr val="CC3300"/>
    <a:srgbClr val="0000FF"/>
    <a:srgbClr val="2C4D76"/>
    <a:srgbClr val="F6862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6" autoAdjust="0"/>
    <p:restoredTop sz="76923" autoAdjust="0"/>
  </p:normalViewPr>
  <p:slideViewPr>
    <p:cSldViewPr>
      <p:cViewPr varScale="1">
        <p:scale>
          <a:sx n="54" d="100"/>
          <a:sy n="54" d="100"/>
        </p:scale>
        <p:origin x="-420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1992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24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受測者之朋友數分布圖</a:t>
            </a:r>
          </a:p>
        </c:rich>
      </c:tx>
      <c:layout/>
      <c:overlay val="0"/>
      <c:spPr>
        <a:noFill/>
        <a:ln w="25401"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個數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 w="25401"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工作表1!$A$2:$A$11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1357184"/>
        <c:axId val="221358720"/>
      </c:barChart>
      <c:catAx>
        <c:axId val="22135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1358720"/>
        <c:crosses val="autoZero"/>
        <c:auto val="1"/>
        <c:lblAlgn val="ctr"/>
        <c:lblOffset val="100"/>
        <c:noMultiLvlLbl val="0"/>
      </c:catAx>
      <c:valAx>
        <c:axId val="22135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1357184"/>
        <c:crosses val="autoZero"/>
        <c:crossBetween val="between"/>
      </c:valAx>
      <c:spPr>
        <a:noFill/>
        <a:ln w="25401">
          <a:noFill/>
        </a:ln>
      </c:spPr>
    </c:plotArea>
    <c:legend>
      <c:legendPos val="b"/>
      <c:layout/>
      <c:overlay val="0"/>
      <c:spPr>
        <a:noFill/>
        <a:ln w="25401">
          <a:noFill/>
        </a:ln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標楷體" pitchFamily="65" charset="-120"/>
              <a:ea typeface="標楷體" pitchFamily="65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07579-A6A0-4D06-87C2-DC14D6B47775}" type="datetimeFigureOut">
              <a:rPr lang="zh-TW" altLang="en-US" smtClean="0"/>
              <a:pPr/>
              <a:t>2013/7/14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E37BB-46A6-4827-B540-0FDAA629531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1399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6ECB4-93D3-49F7-892B-729870A8D503}" type="datetimeFigureOut">
              <a:rPr lang="zh-TW" altLang="en-US" smtClean="0"/>
              <a:pPr/>
              <a:t>2013/7/14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94B51-7561-4D14-AD28-4AF705CFFA2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02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94B51-7561-4D14-AD28-4AF705CFFA25}" type="slidenum">
              <a:rPr lang="zh-TW" altLang="en-US" smtClean="0"/>
              <a:pPr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213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u="sng" dirty="0" err="1" smtClean="0"/>
              <a:t>McAuley</a:t>
            </a:r>
            <a:r>
              <a:rPr lang="en-US" altLang="zh-TW" sz="1200" u="sng" dirty="0" smtClean="0"/>
              <a:t>, J., &amp; </a:t>
            </a:r>
            <a:r>
              <a:rPr lang="en-US" altLang="zh-TW" sz="1200" u="sng" dirty="0" err="1" smtClean="0"/>
              <a:t>Leskovec</a:t>
            </a:r>
            <a:r>
              <a:rPr lang="en-US" altLang="zh-TW" sz="1200" u="sng" dirty="0" smtClean="0"/>
              <a:t>, J. (2012). Learning to discover social circles in ego networks. In Advances in Neural Information Processing Systems 25 (pp. 548-556).</a:t>
            </a:r>
            <a:endParaRPr lang="zh-TW" altLang="en-US" sz="1200" dirty="0" smtClean="0"/>
          </a:p>
          <a:p>
            <a:r>
              <a:rPr lang="en-US" altLang="zh-TW" dirty="0" smtClean="0"/>
              <a:t>F1 score</a:t>
            </a:r>
            <a:br>
              <a:rPr lang="en-US" altLang="zh-TW" dirty="0" smtClean="0"/>
            </a:br>
            <a:r>
              <a:rPr lang="en-US" altLang="zh-TW" dirty="0" smtClean="0"/>
              <a:t>Facebook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0.59</a:t>
            </a:r>
          </a:p>
          <a:p>
            <a:r>
              <a:rPr lang="en-US" altLang="zh-TW" dirty="0" smtClean="0"/>
              <a:t>Google+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0.38</a:t>
            </a:r>
            <a:br>
              <a:rPr lang="en-US" altLang="zh-TW" dirty="0" smtClean="0"/>
            </a:br>
            <a:r>
              <a:rPr lang="en-US" altLang="zh-TW" dirty="0" smtClean="0"/>
              <a:t>Twitter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0.34</a:t>
            </a:r>
          </a:p>
          <a:p>
            <a:r>
              <a:rPr lang="en-US" altLang="zh-TW" dirty="0" smtClean="0"/>
              <a:t>we achieve high recall (we recover the friends in each circle), but at low precision (we recover additional friends who appeared after the circle was created).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0.91521418036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94B51-7561-4D14-AD28-4AF705CFFA25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207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94B51-7561-4D14-AD28-4AF705CFFA25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5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創市際之「社群白皮書」，調查時間為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月至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月，總計回收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筆樣本，在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的信心水準下，抽樣誤差約正負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1.7%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，並依照行政院主計處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月台灣地區人口之性別及年齡人口結構進行加權。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/>
              <a:t>http://news.ixresearch.com/?page_id=1534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94B51-7561-4D14-AD28-4AF705CFFA25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66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94B51-7561-4D14-AD28-4AF705CFFA25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3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94B51-7561-4D14-AD28-4AF705CFFA25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608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94B51-7561-4D14-AD28-4AF705CFFA2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00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94B51-7561-4D14-AD28-4AF705CFFA25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109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B9B3-1FB8-4CDB-9AFE-FA43783EA42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745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u="sng" dirty="0" err="1" smtClean="0"/>
              <a:t>McAuley</a:t>
            </a:r>
            <a:r>
              <a:rPr lang="en-US" altLang="zh-TW" sz="1200" u="sng" dirty="0" smtClean="0"/>
              <a:t>, J., &amp; </a:t>
            </a:r>
            <a:r>
              <a:rPr lang="en-US" altLang="zh-TW" sz="1200" u="sng" dirty="0" err="1" smtClean="0"/>
              <a:t>Leskovec</a:t>
            </a:r>
            <a:r>
              <a:rPr lang="en-US" altLang="zh-TW" sz="1200" u="sng" dirty="0" smtClean="0"/>
              <a:t>, J. (2012). Learning to discover social circles in ego networks. In Advances in Neural Information Processing Systems 25 (pp. 548-556).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/>
          </a:p>
          <a:p>
            <a:r>
              <a:rPr lang="en-US" altLang="zh-TW" dirty="0" smtClean="0"/>
              <a:t>F1 score</a:t>
            </a:r>
            <a:br>
              <a:rPr lang="en-US" altLang="zh-TW" dirty="0" smtClean="0"/>
            </a:br>
            <a:r>
              <a:rPr lang="en-US" altLang="zh-TW" dirty="0" smtClean="0"/>
              <a:t>Facebook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0.59</a:t>
            </a:r>
          </a:p>
          <a:p>
            <a:r>
              <a:rPr lang="en-US" altLang="zh-TW" dirty="0" smtClean="0"/>
              <a:t>Google+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0.38</a:t>
            </a:r>
            <a:br>
              <a:rPr lang="en-US" altLang="zh-TW" dirty="0" smtClean="0"/>
            </a:br>
            <a:r>
              <a:rPr lang="en-US" altLang="zh-TW" dirty="0" smtClean="0"/>
              <a:t>Twitter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0.34</a:t>
            </a:r>
          </a:p>
          <a:p>
            <a:r>
              <a:rPr lang="en-US" altLang="zh-TW" dirty="0" smtClean="0"/>
              <a:t>we achieve high recall (we recover the friends in each circle), but at low precision (we recover additional friends who appeared after the circle was created).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0.91521418036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94B51-7561-4D14-AD28-4AF705CFFA25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852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 smtClean="0"/>
              <a:t>Learning to Discover Social Circles in Ego Networks</a:t>
            </a:r>
            <a:br>
              <a:rPr lang="en-US" altLang="zh-TW" b="0" dirty="0" smtClean="0"/>
            </a:br>
            <a:r>
              <a:rPr lang="en-US" altLang="zh-TW" b="0" dirty="0" smtClean="0"/>
              <a:t>http://cs.stanford.edu/people/jure/pubs/circles-nips12.pdf</a:t>
            </a:r>
            <a:br>
              <a:rPr lang="en-US" altLang="zh-TW" b="0" dirty="0" smtClean="0"/>
            </a:br>
            <a:r>
              <a:rPr lang="en-US" altLang="zh-TW" b="0" dirty="0" smtClean="0"/>
              <a:t>we experimented with classical clustering algorithms, such as K-means and Hierarchical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 smtClean="0"/>
              <a:t>Clustering [9], that form clusters based only on node proﬁles, but ignore the network. Conversely we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 smtClean="0"/>
              <a:t>considered Link Clustering [1] and Clique Percolation [21], which use network information, but ignore proﬁles. We also considered the Low-Rank Embedding approach of [30], where node attributes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 smtClean="0"/>
              <a:t>and edge information are projected into a feature space where classical clustering techniques can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 smtClean="0"/>
              <a:t>be applied. Finally we considered Multi-Assignment Clustering [23], which is promising in that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 smtClean="0"/>
              <a:t>predicts hard assignments to multiple clusters, though it does so without using the network.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en-US" altLang="zh-TW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/>
              <a:t>Multi-Assignment Clustering for Boolean Data (2012)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http://jmlr.org/papers/volume13/frank12a/frank12a.pdf</a:t>
            </a:r>
            <a:br>
              <a:rPr lang="en-US" altLang="zh-TW" dirty="0" smtClean="0"/>
            </a:br>
            <a:r>
              <a:rPr lang="en-US" altLang="zh-TW" dirty="0" smtClean="0"/>
              <a:t>There are numerous applications for Boolean matrix factorization. In this paper we will focus on 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speciﬁc application, the role mining problem, which was ﬁrst formulated by </a:t>
            </a:r>
            <a:r>
              <a:rPr lang="en-US" altLang="zh-TW" dirty="0" err="1" smtClean="0"/>
              <a:t>Kuhlmann</a:t>
            </a:r>
            <a:r>
              <a:rPr lang="en-US" altLang="zh-TW" dirty="0" smtClean="0"/>
              <a:t> et al. (2003).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This problem can be approached as a multi-assignment clustering problem since in role mining the associated data sets are clearly generated by multiple sources. Our model was motivated by this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security-relevant problem. In the following, we will describe this problem and give representative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examples of the main role mining methods that have been developed.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94B51-7561-4D14-AD28-4AF705CFFA25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6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0" y="648574"/>
            <a:ext cx="7432780" cy="620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Autofit/>
          </a:bodyPr>
          <a:lstStyle>
            <a:lvl1pPr>
              <a:defRPr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6A09-EB53-4432-92AE-FD53EB07B869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 i="1"/>
            </a:lvl1pPr>
          </a:lstStyle>
          <a:p>
            <a:fld id="{AB575B3B-EA60-4D21-AB30-9341A56967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107504" y="131451"/>
            <a:ext cx="3240360" cy="660562"/>
            <a:chOff x="107950" y="90488"/>
            <a:chExt cx="3032125" cy="530225"/>
          </a:xfrm>
        </p:grpSpPr>
        <p:pic>
          <p:nvPicPr>
            <p:cNvPr id="8" name="圖片 7" descr="Taiwan_Tech_1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9750" y="90488"/>
              <a:ext cx="2600325" cy="53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圖片 8" descr="logo_s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950" y="98425"/>
              <a:ext cx="503238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036D3-74BC-4429-9350-62A824B3CAD0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CEAC-D786-44C6-8371-A8437CE6BC3B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340769"/>
            <a:ext cx="8640960" cy="5517232"/>
          </a:xfrm>
        </p:spPr>
        <p:txBody>
          <a:bodyPr/>
          <a:lstStyle>
            <a:lvl1pPr>
              <a:buFontTx/>
              <a:buBlip>
                <a:blip r:embed="rId2"/>
              </a:buBlip>
              <a:defRPr sz="2800" u="none"/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DC1F-5FB6-4E5B-BC51-BA1CBF8E27D8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244408" y="6107698"/>
            <a:ext cx="792088" cy="537944"/>
          </a:xfrm>
        </p:spPr>
        <p:txBody>
          <a:bodyPr/>
          <a:lstStyle>
            <a:lvl1pPr>
              <a:defRPr sz="3200" i="1"/>
            </a:lvl1pPr>
          </a:lstStyle>
          <a:p>
            <a:fld id="{AB575B3B-EA60-4D21-AB30-9341A56967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483"/>
            <a:ext cx="7517878" cy="6280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850902"/>
            <a:ext cx="7772400" cy="1362076"/>
          </a:xfrm>
        </p:spPr>
        <p:txBody>
          <a:bodyPr anchor="t">
            <a:noAutofit/>
          </a:bodyPr>
          <a:lstStyle>
            <a:lvl1pPr algn="l">
              <a:defRPr sz="5400" b="1" u="sng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92088" y="2924945"/>
            <a:ext cx="7772400" cy="1500187"/>
          </a:xfr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B9DD-192B-456A-B32F-525978D423E5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634B-00ED-4006-AE5B-7B091B3F9E75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BC1A-81D3-4FEF-B83E-58CAC85396D1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3D84-81E0-4D51-A877-A7D046D4DA12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 i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AB575B3B-EA60-4D21-AB30-9341A56967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2891C-D1FA-4FA4-8E8B-B25144116394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 i="1"/>
            </a:lvl1pPr>
          </a:lstStyle>
          <a:p>
            <a:fld id="{AB575B3B-EA60-4D21-AB30-9341A56967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BD8F5-8519-4C44-8040-F7CE6B4DAD5E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9538-DA6F-45F9-B84C-E8F7FD6B399F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38C5-5F89-4401-A6D7-0B84333F5BF1}" type="datetime1">
              <a:rPr lang="zh-TW" altLang="en-US" smtClean="0"/>
              <a:t>2013/7/14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8264" y="638133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 baseline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AB575B3B-EA60-4D21-AB30-9341A56967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b="1" kern="1200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itchFamily="18" charset="0"/>
          <a:ea typeface="標楷體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b="1" kern="1200" baseline="0">
          <a:solidFill>
            <a:schemeClr val="tx1"/>
          </a:solidFill>
          <a:latin typeface="Times New Roman" pitchFamily="18" charset="0"/>
          <a:ea typeface="標楷體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Times New Roman" pitchFamily="18" charset="0"/>
          <a:ea typeface="標楷體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>
              <a:lumMod val="75000"/>
              <a:lumOff val="25000"/>
            </a:schemeClr>
          </a:solidFill>
          <a:latin typeface="Times New Roman" pitchFamily="18" charset="0"/>
          <a:ea typeface="標楷體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itchFamily="18" charset="0"/>
          <a:ea typeface="標楷體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itchFamily="18" charset="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emf"/><Relationship Id="rId4" Type="http://schemas.openxmlformats.org/officeDocument/2006/relationships/oleObject" Target="../embeddings/Microsoft_Excel_97-2003_Worksheet1.xls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ghtxplorer.com/news/news_12_18_12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wolframalpha.com/2013/04/24/data-science-of-the-facebook-worl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4.jpe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5536" y="2204864"/>
            <a:ext cx="8568952" cy="1974082"/>
          </a:xfrm>
        </p:spPr>
        <p:txBody>
          <a:bodyPr/>
          <a:lstStyle/>
          <a:p>
            <a:r>
              <a:rPr lang="zh-TW" altLang="en-US" sz="4400" dirty="0">
                <a:cs typeface="Times New Roman" pitchFamily="18" charset="0"/>
              </a:rPr>
              <a:t>社群網路中考量互斥</a:t>
            </a:r>
            <a:r>
              <a:rPr lang="zh-TW" altLang="en-US" sz="4400" dirty="0" smtClean="0">
                <a:cs typeface="Times New Roman" pitchFamily="18" charset="0"/>
              </a:rPr>
              <a:t>因子</a:t>
            </a:r>
            <a:r>
              <a:rPr lang="en-US" altLang="zh-TW" sz="4400" dirty="0" smtClean="0">
                <a:cs typeface="Times New Roman" pitchFamily="18" charset="0"/>
              </a:rPr>
              <a:t/>
            </a:r>
            <a:br>
              <a:rPr lang="en-US" altLang="zh-TW" sz="4400" dirty="0" smtClean="0">
                <a:cs typeface="Times New Roman" pitchFamily="18" charset="0"/>
              </a:rPr>
            </a:br>
            <a:r>
              <a:rPr lang="zh-TW" altLang="en-US" sz="4400" dirty="0" smtClean="0">
                <a:cs typeface="Times New Roman" pitchFamily="18" charset="0"/>
              </a:rPr>
              <a:t>之</a:t>
            </a:r>
            <a:r>
              <a:rPr lang="zh-TW" altLang="en-US" sz="4400" dirty="0">
                <a:cs typeface="Times New Roman" pitchFamily="18" charset="0"/>
              </a:rPr>
              <a:t>自動分群</a:t>
            </a:r>
            <a:r>
              <a:rPr lang="zh-TW" altLang="en-US" sz="4400" dirty="0" smtClean="0">
                <a:cs typeface="Times New Roman" pitchFamily="18" charset="0"/>
              </a:rPr>
              <a:t>機制</a:t>
            </a: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en-US" altLang="zh-TW" sz="2400" dirty="0">
                <a:solidFill>
                  <a:schemeClr val="tx2">
                    <a:lumMod val="75000"/>
                  </a:schemeClr>
                </a:solidFill>
                <a:effectLst/>
                <a:cs typeface="Times New Roman" pitchFamily="18" charset="0"/>
              </a:rPr>
              <a:t/>
            </a:r>
            <a:br>
              <a:rPr lang="en-US" altLang="zh-TW" sz="2400" dirty="0">
                <a:solidFill>
                  <a:schemeClr val="tx2">
                    <a:lumMod val="75000"/>
                  </a:schemeClr>
                </a:solidFill>
                <a:effectLst/>
                <a:cs typeface="Times New Roman" pitchFamily="18" charset="0"/>
              </a:rPr>
            </a:br>
            <a:r>
              <a:rPr lang="en-US" altLang="zh-TW" sz="2400" dirty="0" smtClean="0">
                <a:solidFill>
                  <a:schemeClr val="tx2"/>
                </a:solidFill>
                <a:cs typeface="Times New Roman" pitchFamily="18" charset="0"/>
              </a:rPr>
              <a:t>An </a:t>
            </a:r>
            <a:r>
              <a:rPr lang="en-US" altLang="zh-TW" sz="2400" dirty="0">
                <a:solidFill>
                  <a:schemeClr val="tx2"/>
                </a:solidFill>
                <a:cs typeface="Times New Roman" pitchFamily="18" charset="0"/>
              </a:rPr>
              <a:t>automatic clustering mechanism considering </a:t>
            </a:r>
            <a:r>
              <a:rPr lang="en-US" altLang="zh-TW" sz="2400" dirty="0" smtClean="0">
                <a:solidFill>
                  <a:schemeClr val="tx2"/>
                </a:solidFill>
                <a:cs typeface="Times New Roman" pitchFamily="18" charset="0"/>
              </a:rPr>
              <a:t/>
            </a:r>
            <a:br>
              <a:rPr lang="en-US" altLang="zh-TW" sz="2400" dirty="0" smtClean="0">
                <a:solidFill>
                  <a:schemeClr val="tx2"/>
                </a:solidFill>
                <a:cs typeface="Times New Roman" pitchFamily="18" charset="0"/>
              </a:rPr>
            </a:br>
            <a:r>
              <a:rPr lang="en-US" altLang="zh-TW" sz="2400" dirty="0" smtClean="0">
                <a:solidFill>
                  <a:schemeClr val="tx2"/>
                </a:solidFill>
                <a:cs typeface="Times New Roman" pitchFamily="18" charset="0"/>
              </a:rPr>
              <a:t>conflicts </a:t>
            </a:r>
            <a:r>
              <a:rPr lang="en-US" altLang="zh-TW" sz="2400" dirty="0">
                <a:solidFill>
                  <a:schemeClr val="tx2"/>
                </a:solidFill>
                <a:cs typeface="Times New Roman" pitchFamily="18" charset="0"/>
              </a:rPr>
              <a:t>among friends for social </a:t>
            </a:r>
            <a:r>
              <a:rPr lang="en-US" altLang="zh-TW" sz="2400" dirty="0" smtClean="0">
                <a:solidFill>
                  <a:schemeClr val="tx2"/>
                </a:solidFill>
                <a:cs typeface="Times New Roman" pitchFamily="18" charset="0"/>
              </a:rPr>
              <a:t>network</a:t>
            </a:r>
            <a:endParaRPr lang="zh-TW" altLang="en-US" sz="1100" dirty="0">
              <a:solidFill>
                <a:schemeClr val="tx2"/>
              </a:solidFill>
              <a:cs typeface="Times New Roman" pitchFamily="18" charset="0"/>
            </a:endParaRPr>
          </a:p>
        </p:txBody>
      </p:sp>
      <p:sp>
        <p:nvSpPr>
          <p:cNvPr id="8" name="副標題 7"/>
          <p:cNvSpPr txBox="1">
            <a:spLocks noGrp="1"/>
          </p:cNvSpPr>
          <p:nvPr>
            <p:ph type="subTitle" idx="1"/>
          </p:nvPr>
        </p:nvSpPr>
        <p:spPr>
          <a:xfrm>
            <a:off x="899592" y="4869160"/>
            <a:ext cx="7344816" cy="140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TW" altLang="en-US" sz="1800" b="1" dirty="0" smtClean="0">
                <a:solidFill>
                  <a:srgbClr val="000000"/>
                </a:solidFill>
              </a:rPr>
              <a:t>研究生：</a:t>
            </a:r>
            <a:r>
              <a:rPr lang="zh-TW" altLang="en-US" sz="1800" dirty="0" smtClean="0">
                <a:solidFill>
                  <a:srgbClr val="000000"/>
                </a:solidFill>
              </a:rPr>
              <a:t>葉心寬　</a:t>
            </a:r>
            <a:endParaRPr lang="en-US" altLang="zh-TW" sz="1800" dirty="0" smtClean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TW" altLang="en-US" sz="1800" b="1" dirty="0" smtClean="0">
                <a:solidFill>
                  <a:srgbClr val="000000"/>
                </a:solidFill>
              </a:rPr>
              <a:t>指導</a:t>
            </a:r>
            <a:r>
              <a:rPr kumimoji="0" lang="zh-TW" altLang="en-US" sz="1800" b="1" dirty="0" smtClean="0">
                <a:solidFill>
                  <a:srgbClr val="000000"/>
                </a:solidFill>
              </a:rPr>
              <a:t>教授：</a:t>
            </a:r>
            <a:r>
              <a:rPr lang="zh-TW" altLang="en-US" sz="1800" dirty="0">
                <a:solidFill>
                  <a:srgbClr val="000000"/>
                </a:solidFill>
              </a:rPr>
              <a:t>查士</a:t>
            </a:r>
            <a:r>
              <a:rPr lang="zh-TW" altLang="en-US" sz="1800" dirty="0" smtClean="0">
                <a:solidFill>
                  <a:srgbClr val="000000"/>
                </a:solidFill>
              </a:rPr>
              <a:t>朝 </a:t>
            </a:r>
            <a:r>
              <a:rPr kumimoji="0" lang="zh-TW" altLang="en-US" sz="1800" b="1" dirty="0" smtClean="0">
                <a:solidFill>
                  <a:srgbClr val="000000"/>
                </a:solidFill>
              </a:rPr>
              <a:t>博士　</a:t>
            </a:r>
            <a:endParaRPr kumimoji="0" lang="en-US" altLang="zh-TW" sz="1800" b="1" dirty="0" smtClean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TW" altLang="en-US" sz="1800" b="1" dirty="0" smtClean="0">
                <a:solidFill>
                  <a:srgbClr val="000000"/>
                </a:solidFill>
              </a:rPr>
              <a:t>報告</a:t>
            </a:r>
            <a:r>
              <a:rPr kumimoji="0" lang="zh-TW" altLang="en-US" sz="1800" b="1" dirty="0">
                <a:solidFill>
                  <a:srgbClr val="000000"/>
                </a:solidFill>
              </a:rPr>
              <a:t>日期：</a:t>
            </a:r>
            <a:r>
              <a:rPr kumimoji="0" lang="en-US" altLang="zh-TW" sz="1800" b="1" dirty="0" smtClean="0">
                <a:solidFill>
                  <a:srgbClr val="000000"/>
                </a:solidFill>
              </a:rPr>
              <a:t>2013/07/17 </a:t>
            </a:r>
            <a:endParaRPr kumimoji="0" lang="zh-TW" altLang="en-US" sz="18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研究</a:t>
            </a:r>
            <a:r>
              <a:rPr lang="zh-TW" altLang="en-US" dirty="0" smtClean="0">
                <a:cs typeface="Times New Roman" pitchFamily="18" charset="0"/>
              </a:rPr>
              <a:t>動機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51520" y="1340769"/>
            <a:ext cx="8640960" cy="1872210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ChtPeriod"/>
            </a:pPr>
            <a:r>
              <a:rPr lang="zh-TW" altLang="en-US" sz="2400" b="0" dirty="0">
                <a:latin typeface="標楷體" pitchFamily="65" charset="-120"/>
              </a:rPr>
              <a:t>分群演算法主要是</a:t>
            </a:r>
            <a:r>
              <a:rPr lang="zh-TW" altLang="en-US" sz="2400" b="0" dirty="0" smtClean="0">
                <a:latin typeface="標楷體" pitchFamily="65" charset="-120"/>
              </a:rPr>
              <a:t>將相似關係的朋友</a:t>
            </a:r>
            <a:r>
              <a:rPr lang="zh-TW" altLang="en-US" sz="2400" b="0" dirty="0" smtClean="0">
                <a:latin typeface="標楷體" pitchFamily="65" charset="-120"/>
              </a:rPr>
              <a:t>歸</a:t>
            </a:r>
            <a:r>
              <a:rPr lang="zh-TW" altLang="en-US" sz="2400" b="0" dirty="0" smtClean="0">
                <a:latin typeface="標楷體" pitchFamily="65" charset="-120"/>
              </a:rPr>
              <a:t>為</a:t>
            </a:r>
            <a:r>
              <a:rPr lang="zh-TW" altLang="en-US" sz="2400" b="0" dirty="0" smtClean="0">
                <a:latin typeface="標楷體" pitchFamily="65" charset="-120"/>
              </a:rPr>
              <a:t>相同的群</a:t>
            </a:r>
            <a:r>
              <a:rPr lang="zh-TW" altLang="en-US" sz="2400" b="0" dirty="0" smtClean="0">
                <a:latin typeface="標楷體" pitchFamily="65" charset="-120"/>
              </a:rPr>
              <a:t>組</a:t>
            </a:r>
            <a:r>
              <a:rPr lang="zh-TW" altLang="en-US" sz="2400" b="0" dirty="0" smtClean="0">
                <a:latin typeface="標楷體" pitchFamily="65" charset="-120"/>
              </a:rPr>
              <a:t>，可是</a:t>
            </a:r>
            <a:r>
              <a:rPr lang="en-US" altLang="zh-TW" sz="2400" b="0" dirty="0" smtClean="0">
                <a:latin typeface="標楷體" pitchFamily="65" charset="-120"/>
              </a:rPr>
              <a:t/>
            </a:r>
            <a:br>
              <a:rPr lang="en-US" altLang="zh-TW" sz="2400" b="0" dirty="0" smtClean="0">
                <a:latin typeface="標楷體" pitchFamily="65" charset="-120"/>
              </a:rPr>
            </a:br>
            <a:r>
              <a:rPr lang="zh-TW" altLang="en-US" sz="2400" b="0" dirty="0" smtClean="0">
                <a:latin typeface="標楷體" pitchFamily="65" charset="-120"/>
              </a:rPr>
              <a:t>卻</a:t>
            </a:r>
            <a:r>
              <a:rPr lang="zh-TW" altLang="en-US" sz="2400" dirty="0" smtClean="0">
                <a:solidFill>
                  <a:schemeClr val="tx2"/>
                </a:solidFill>
                <a:latin typeface="標楷體" pitchFamily="65" charset="-120"/>
              </a:rPr>
              <a:t>未考量</a:t>
            </a:r>
            <a:r>
              <a:rPr lang="zh-TW" altLang="en-US" sz="2400" dirty="0" smtClean="0">
                <a:solidFill>
                  <a:schemeClr val="tx2"/>
                </a:solidFill>
                <a:latin typeface="標楷體" pitchFamily="65" charset="-120"/>
              </a:rPr>
              <a:t>朋友之間彼此</a:t>
            </a:r>
            <a:r>
              <a:rPr lang="zh-TW" altLang="en-US" sz="2400" dirty="0" smtClean="0">
                <a:solidFill>
                  <a:schemeClr val="tx2"/>
                </a:solidFill>
                <a:latin typeface="標楷體" pitchFamily="65" charset="-120"/>
              </a:rPr>
              <a:t>衝突的情況發生</a:t>
            </a:r>
            <a:r>
              <a:rPr lang="zh-TW" altLang="en-US" sz="2400" b="0" dirty="0" smtClean="0">
                <a:latin typeface="標楷體" pitchFamily="65" charset="-120"/>
              </a:rPr>
              <a:t>。</a:t>
            </a:r>
            <a:endParaRPr lang="en-US" altLang="zh-TW" sz="2400" b="0" dirty="0" smtClean="0">
              <a:latin typeface="標楷體" pitchFamily="65" charset="-120"/>
            </a:endParaRPr>
          </a:p>
          <a:p>
            <a:pPr marL="514350" indent="-514350">
              <a:buFont typeface="+mj-ea"/>
              <a:buAutoNum type="ea1ChtPeriod"/>
            </a:pPr>
            <a:r>
              <a:rPr lang="zh-TW" altLang="en-US" sz="2400" b="0" dirty="0" smtClean="0">
                <a:cs typeface="Times New Roman" pitchFamily="18" charset="0"/>
              </a:rPr>
              <a:t>分</a:t>
            </a:r>
            <a:r>
              <a:rPr lang="zh-TW" altLang="en-US" sz="2400" b="0" dirty="0">
                <a:cs typeface="Times New Roman" pitchFamily="18" charset="0"/>
              </a:rPr>
              <a:t>群演算法</a:t>
            </a:r>
            <a:r>
              <a:rPr lang="zh-TW" altLang="en-US" sz="2400" b="0" dirty="0" smtClean="0">
                <a:cs typeface="Times New Roman" pitchFamily="18" charset="0"/>
              </a:rPr>
              <a:t>的群組評估主要</a:t>
            </a:r>
            <a:r>
              <a:rPr lang="zh-TW" altLang="en-US" sz="2400" b="0" dirty="0">
                <a:cs typeface="Times New Roman" pitchFamily="18" charset="0"/>
              </a:rPr>
              <a:t>是透過評估</a:t>
            </a:r>
            <a:r>
              <a:rPr lang="zh-TW" altLang="en-US" sz="2400" b="0" dirty="0" smtClean="0">
                <a:cs typeface="Times New Roman" pitchFamily="18" charset="0"/>
              </a:rPr>
              <a:t>指標</a:t>
            </a:r>
            <a:r>
              <a:rPr lang="zh-TW" altLang="en-US" sz="2400" b="0" dirty="0" smtClean="0">
                <a:cs typeface="Times New Roman" pitchFamily="18" charset="0"/>
              </a:rPr>
              <a:t>進行分析，可是</a:t>
            </a:r>
            <a:r>
              <a:rPr lang="en-US" altLang="zh-TW" sz="2400" b="0" dirty="0" smtClean="0">
                <a:cs typeface="Times New Roman" pitchFamily="18" charset="0"/>
              </a:rPr>
              <a:t/>
            </a:r>
            <a:br>
              <a:rPr lang="en-US" altLang="zh-TW" sz="2400" b="0" dirty="0" smtClean="0">
                <a:cs typeface="Times New Roman" pitchFamily="18" charset="0"/>
              </a:rPr>
            </a:br>
            <a:r>
              <a:rPr lang="zh-TW" altLang="en-US" sz="2400" b="0" dirty="0" smtClean="0">
                <a:cs typeface="Times New Roman" pitchFamily="18" charset="0"/>
              </a:rPr>
              <a:t>卻</a:t>
            </a:r>
            <a:r>
              <a:rPr lang="zh-TW" altLang="en-US" sz="2400" dirty="0" smtClean="0">
                <a:solidFill>
                  <a:schemeClr val="tx2"/>
                </a:solidFill>
                <a:cs typeface="Times New Roman" pitchFamily="18" charset="0"/>
              </a:rPr>
              <a:t>未直接透過使用者回饋的資訊進行分析</a:t>
            </a:r>
            <a:r>
              <a:rPr lang="zh-TW" altLang="en-US" sz="2400" b="0" dirty="0" smtClean="0">
                <a:cs typeface="Times New Roman" pitchFamily="18" charset="0"/>
              </a:rPr>
              <a:t>。</a:t>
            </a:r>
            <a:endParaRPr lang="en-US" altLang="zh-TW" sz="2400" b="0" dirty="0">
              <a:cs typeface="Times New Roman" pitchFamily="18" charset="0"/>
            </a:endParaRPr>
          </a:p>
          <a:p>
            <a:pPr marL="514350" indent="-514350">
              <a:buFont typeface="+mj-ea"/>
              <a:buAutoNum type="ea1ChtPeriod"/>
            </a:pPr>
            <a:endParaRPr lang="en-US" altLang="zh-TW" sz="1200" b="0" dirty="0" smtClean="0">
              <a:latin typeface="標楷體" pitchFamily="65" charset="-120"/>
            </a:endParaRPr>
          </a:p>
          <a:p>
            <a:pPr marL="514350" indent="-514350">
              <a:buFont typeface="+mj-ea"/>
              <a:buAutoNum type="ea1ChtPeriod"/>
            </a:pPr>
            <a:endParaRPr lang="en-US" altLang="zh-TW" sz="1200" b="0" dirty="0" smtClean="0">
              <a:latin typeface="標楷體" pitchFamily="65" charset="-120"/>
            </a:endParaRPr>
          </a:p>
          <a:p>
            <a:pPr marL="514350" indent="-514350">
              <a:buFont typeface="+mj-ea"/>
              <a:buAutoNum type="ea1ChtPeriod"/>
            </a:pPr>
            <a:endParaRPr lang="en-US" altLang="zh-TW" sz="1200" b="0" dirty="0">
              <a:latin typeface="標楷體" pitchFamily="65" charset="-120"/>
            </a:endParaRPr>
          </a:p>
          <a:p>
            <a:pPr marL="514350" indent="-514350">
              <a:buFont typeface="+mj-ea"/>
              <a:buAutoNum type="ea1ChtPeriod"/>
            </a:pPr>
            <a:endParaRPr lang="zh-TW" altLang="en-US" sz="1200" b="0" dirty="0">
              <a:latin typeface="標楷體" pitchFamily="65" charset="-120"/>
            </a:endParaRPr>
          </a:p>
          <a:p>
            <a:pPr marL="514350" indent="-514350">
              <a:buFont typeface="+mj-ea"/>
              <a:buAutoNum type="ea1ChtPeriod"/>
            </a:pPr>
            <a:endParaRPr lang="zh-TW" altLang="en-US" sz="1200" b="0" dirty="0"/>
          </a:p>
        </p:txBody>
      </p:sp>
      <p:grpSp>
        <p:nvGrpSpPr>
          <p:cNvPr id="6" name="畫布 15477"/>
          <p:cNvGrpSpPr/>
          <p:nvPr/>
        </p:nvGrpSpPr>
        <p:grpSpPr>
          <a:xfrm>
            <a:off x="179512" y="3212979"/>
            <a:ext cx="3707936" cy="3344000"/>
            <a:chOff x="0" y="0"/>
            <a:chExt cx="5314950" cy="3611104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5314950" cy="3610610"/>
            </a:xfrm>
            <a:prstGeom prst="rect">
              <a:avLst/>
            </a:prstGeom>
          </p:spPr>
        </p:sp>
        <p:sp>
          <p:nvSpPr>
            <p:cNvPr id="8" name="矩形 7"/>
            <p:cNvSpPr/>
            <p:nvPr/>
          </p:nvSpPr>
          <p:spPr>
            <a:xfrm>
              <a:off x="154695" y="335218"/>
              <a:ext cx="1463050" cy="165454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40665" indent="-140665"/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Girvan and Newman (2002)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  <a:p>
              <a:pPr marL="140665" indent="-140665"/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Information centrality </a:t>
              </a:r>
              <a:br>
                <a:rPr lang="en-US" sz="800" kern="100" dirty="0">
                  <a:latin typeface="Times New Roman"/>
                  <a:ea typeface="標楷體"/>
                  <a:cs typeface="Times New Roman"/>
                </a:rPr>
              </a:br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(2004)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  <a:p>
              <a:pPr marL="140665" indent="-140665"/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Edge clustering coefficient</a:t>
              </a:r>
              <a:br>
                <a:rPr lang="en-US" sz="800" kern="100" dirty="0">
                  <a:latin typeface="Times New Roman"/>
                  <a:ea typeface="標楷體"/>
                  <a:cs typeface="Times New Roman"/>
                </a:rPr>
              </a:br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(2004)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  <a:p>
              <a:pPr marL="140665" indent="-140665"/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Max flow </a:t>
              </a:r>
              <a:br>
                <a:rPr lang="en-US" sz="800" kern="100" dirty="0">
                  <a:latin typeface="Times New Roman"/>
                  <a:ea typeface="標楷體"/>
                  <a:cs typeface="Times New Roman"/>
                </a:rPr>
              </a:br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(2005)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13024" y="339116"/>
              <a:ext cx="1463050" cy="165005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40665" indent="-140665"/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Greedy optimization (2004)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  <a:p>
              <a:pPr marL="140665" indent="-140665"/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Spectral optimization</a:t>
              </a:r>
              <a:br>
                <a:rPr lang="en-US" sz="800" kern="100" dirty="0">
                  <a:latin typeface="Times New Roman"/>
                  <a:ea typeface="標楷體"/>
                  <a:cs typeface="Times New Roman"/>
                </a:rPr>
              </a:br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(2006)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  <a:p>
              <a:pPr marL="140665" indent="-140665"/>
              <a:r>
                <a:rPr lang="en-US" sz="800" kern="100" dirty="0" err="1">
                  <a:latin typeface="Times New Roman"/>
                  <a:ea typeface="標楷體"/>
                  <a:cs typeface="Times New Roman"/>
                </a:rPr>
                <a:t>Exteral</a:t>
              </a:r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 optimization </a:t>
              </a:r>
              <a:br>
                <a:rPr lang="en-US" sz="800" kern="100" dirty="0">
                  <a:latin typeface="Times New Roman"/>
                  <a:ea typeface="標楷體"/>
                  <a:cs typeface="Times New Roman"/>
                </a:rPr>
              </a:br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(2007)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  <a:p>
              <a:pPr marL="140665" indent="-140665"/>
              <a:r>
                <a:rPr lang="en-US" sz="800" kern="100" dirty="0" smtClean="0">
                  <a:latin typeface="Times New Roman"/>
                  <a:ea typeface="標楷體"/>
                  <a:cs typeface="Times New Roman"/>
                </a:rPr>
                <a:t>BGLL</a:t>
              </a:r>
              <a:br>
                <a:rPr lang="en-US" sz="800" kern="100" dirty="0" smtClean="0">
                  <a:latin typeface="Times New Roman"/>
                  <a:ea typeface="標楷體"/>
                  <a:cs typeface="Times New Roman"/>
                </a:rPr>
              </a:br>
              <a:r>
                <a:rPr lang="en-US" sz="800" kern="100" dirty="0" smtClean="0">
                  <a:latin typeface="Times New Roman"/>
                  <a:ea typeface="標楷體"/>
                  <a:cs typeface="Times New Roman"/>
                </a:rPr>
                <a:t>(2008</a:t>
              </a:r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601154" y="335178"/>
              <a:ext cx="1463050" cy="165379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kern="100" dirty="0">
                  <a:latin typeface="Times New Roman"/>
                  <a:ea typeface="新細明體"/>
                  <a:cs typeface="Times New Roman"/>
                </a:rPr>
                <a:t>Embedding in space + k-means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  <a:p>
              <a:r>
                <a:rPr lang="en-US" sz="800" kern="100" dirty="0" err="1">
                  <a:latin typeface="Times New Roman"/>
                  <a:ea typeface="新細明體"/>
                  <a:cs typeface="Times New Roman"/>
                </a:rPr>
                <a:t>Walktrap</a:t>
              </a:r>
              <a:r>
                <a:rPr lang="en-US" sz="800" kern="100" dirty="0">
                  <a:latin typeface="Times New Roman"/>
                  <a:ea typeface="新細明體"/>
                  <a:cs typeface="Times New Roman"/>
                </a:rPr>
                <a:t> (2005)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4756" y="2518679"/>
              <a:ext cx="1463050" cy="1092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40665" indent="-140665"/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k-core </a:t>
              </a:r>
              <a:r>
                <a:rPr lang="en-US" sz="800" kern="100" dirty="0" err="1">
                  <a:latin typeface="Times New Roman"/>
                  <a:ea typeface="標楷體"/>
                  <a:cs typeface="Times New Roman"/>
                </a:rPr>
                <a:t>dectection</a:t>
              </a:r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 (2003) 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  <a:p>
              <a:pPr marL="140665" indent="-140665"/>
              <a:r>
                <a:rPr lang="en-US" sz="800" kern="100" dirty="0">
                  <a:latin typeface="Times New Roman"/>
                  <a:ea typeface="標楷體"/>
                  <a:cs typeface="Times New Roman"/>
                </a:rPr>
                <a:t>SCAN (2007)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601123" y="2518680"/>
              <a:ext cx="1463050" cy="10924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7744" indent="-237744"/>
              <a:r>
                <a:rPr lang="en-US" sz="800" kern="100" dirty="0">
                  <a:latin typeface="Times New Roman"/>
                  <a:ea typeface="新細明體"/>
                  <a:cs typeface="Times New Roman"/>
                </a:rPr>
                <a:t>MCL </a:t>
              </a:r>
              <a:br>
                <a:rPr lang="en-US" sz="800" kern="100" dirty="0">
                  <a:latin typeface="Times New Roman"/>
                  <a:ea typeface="新細明體"/>
                  <a:cs typeface="Times New Roman"/>
                </a:rPr>
              </a:br>
              <a:r>
                <a:rPr lang="en-US" sz="800" kern="100" dirty="0">
                  <a:latin typeface="Times New Roman"/>
                  <a:ea typeface="新細明體"/>
                  <a:cs typeface="Times New Roman"/>
                </a:rPr>
                <a:t>(2000) 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  <a:p>
              <a:pPr marL="237744" indent="-237744"/>
              <a:r>
                <a:rPr lang="en-US" sz="800" kern="100" dirty="0" err="1">
                  <a:latin typeface="Times New Roman"/>
                  <a:ea typeface="新細明體"/>
                  <a:cs typeface="Times New Roman"/>
                </a:rPr>
                <a:t>Infomap</a:t>
              </a:r>
              <a:r>
                <a:rPr lang="en-US" sz="800" kern="100" dirty="0">
                  <a:latin typeface="Times New Roman"/>
                  <a:ea typeface="新細明體"/>
                  <a:cs typeface="Times New Roman"/>
                </a:rPr>
                <a:t> </a:t>
              </a:r>
              <a:br>
                <a:rPr lang="en-US" sz="800" kern="100" dirty="0">
                  <a:latin typeface="Times New Roman"/>
                  <a:ea typeface="新細明體"/>
                  <a:cs typeface="Times New Roman"/>
                </a:rPr>
              </a:br>
              <a:r>
                <a:rPr lang="en-US" sz="800" kern="100" dirty="0">
                  <a:latin typeface="Times New Roman"/>
                  <a:ea typeface="新細明體"/>
                  <a:cs typeface="Times New Roman"/>
                </a:rPr>
                <a:t>(2008)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  <a:p>
              <a:pPr marL="237744" indent="-237744"/>
              <a:r>
                <a:rPr lang="en-US" sz="800" kern="100" dirty="0" smtClean="0">
                  <a:latin typeface="Times New Roman"/>
                  <a:ea typeface="新細明體"/>
                  <a:cs typeface="Times New Roman"/>
                </a:rPr>
                <a:t>LPA</a:t>
              </a:r>
              <a:br>
                <a:rPr lang="en-US" sz="800" kern="100" dirty="0" smtClean="0">
                  <a:latin typeface="Times New Roman"/>
                  <a:ea typeface="新細明體"/>
                  <a:cs typeface="Times New Roman"/>
                </a:rPr>
              </a:br>
              <a:r>
                <a:rPr lang="en-US" sz="800" kern="100" dirty="0" smtClean="0">
                  <a:latin typeface="Times New Roman"/>
                  <a:ea typeface="新細明體"/>
                  <a:cs typeface="Times New Roman"/>
                </a:rPr>
                <a:t>(2009</a:t>
              </a:r>
              <a:r>
                <a:rPr lang="en-US" sz="800" kern="100" dirty="0">
                  <a:latin typeface="Times New Roman"/>
                  <a:ea typeface="新細明體"/>
                  <a:cs typeface="Times New Roman"/>
                </a:rPr>
                <a:t>)</a:t>
              </a:r>
              <a:endParaRPr lang="zh-TW" altLang="en-US" sz="8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872775" y="2503044"/>
              <a:ext cx="1420684" cy="6898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b="1" kern="100" dirty="0">
                  <a:latin typeface="Times New Roman"/>
                  <a:ea typeface="標楷體"/>
                  <a:cs typeface="Times New Roman"/>
                </a:rPr>
                <a:t>社群偵測</a:t>
              </a:r>
              <a:r>
                <a:rPr lang="en-US" sz="1200" b="1" kern="100" dirty="0">
                  <a:latin typeface="Times New Roman"/>
                  <a:ea typeface="標楷體"/>
                  <a:cs typeface="Times New Roman"/>
                </a:rPr>
                <a:t/>
              </a:r>
              <a:br>
                <a:rPr lang="en-US" sz="1200" b="1" kern="100" dirty="0">
                  <a:latin typeface="Times New Roman"/>
                  <a:ea typeface="標楷體"/>
                  <a:cs typeface="Times New Roman"/>
                </a:rPr>
              </a:br>
              <a:r>
                <a:rPr lang="zh-TW" altLang="en-US" sz="1200" b="1" kern="100" dirty="0">
                  <a:latin typeface="Times New Roman"/>
                  <a:ea typeface="標楷體"/>
                  <a:cs typeface="Times New Roman"/>
                </a:rPr>
                <a:t>圖形分群</a:t>
              </a:r>
              <a:endParaRPr lang="zh-TW" altLang="en-US" sz="1200" b="1" kern="100" dirty="0">
                <a:latin typeface="細明體"/>
                <a:ea typeface="新細明體"/>
                <a:cs typeface="Times New Roman"/>
              </a:endParaRPr>
            </a:p>
            <a:p>
              <a:pPr algn="ctr"/>
              <a:r>
                <a:rPr lang="zh-TW" altLang="en-US" sz="1200" b="1" kern="100" dirty="0">
                  <a:latin typeface="Times New Roman"/>
                  <a:ea typeface="標楷體"/>
                  <a:cs typeface="Times New Roman"/>
                </a:rPr>
                <a:t>演算法</a:t>
              </a:r>
              <a:endParaRPr lang="zh-TW" altLang="en-US" sz="1200" b="1" kern="100" dirty="0"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14" name="直線接點 13"/>
            <p:cNvCxnSpPr>
              <a:stCxn id="13" idx="0"/>
              <a:endCxn id="9" idx="2"/>
            </p:cNvCxnSpPr>
            <p:nvPr/>
          </p:nvCxnSpPr>
          <p:spPr>
            <a:xfrm flipV="1">
              <a:off x="2583117" y="1989166"/>
              <a:ext cx="61432" cy="5138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1617818" y="3035145"/>
              <a:ext cx="632813" cy="294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H="1" flipV="1">
              <a:off x="1617848" y="1989364"/>
              <a:ext cx="632825" cy="6944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H="1">
              <a:off x="3010432" y="1988968"/>
              <a:ext cx="590656" cy="6946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3010322" y="3035443"/>
              <a:ext cx="590700" cy="2397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154698" y="36049"/>
              <a:ext cx="1462405" cy="2992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sz="1100" b="1" kern="100" dirty="0">
                  <a:solidFill>
                    <a:schemeClr val="bg1"/>
                  </a:solidFill>
                  <a:effectLst/>
                  <a:latin typeface="Times New Roman"/>
                  <a:ea typeface="標楷體"/>
                  <a:cs typeface="Times New Roman"/>
                </a:rPr>
                <a:t>分裂</a:t>
              </a:r>
              <a:endParaRPr lang="zh-TW" sz="1100" kern="100" dirty="0">
                <a:solidFill>
                  <a:schemeClr val="bg1"/>
                </a:solidFill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913777" y="39866"/>
              <a:ext cx="1462405" cy="2992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sz="1100" b="1" kern="100" dirty="0">
                  <a:solidFill>
                    <a:schemeClr val="bg1"/>
                  </a:solidFill>
                  <a:effectLst/>
                  <a:latin typeface="Times New Roman"/>
                  <a:ea typeface="標楷體"/>
                  <a:cs typeface="Times New Roman"/>
                </a:rPr>
                <a:t>品質最佳化</a:t>
              </a:r>
              <a:endParaRPr lang="zh-TW" sz="1100" kern="100" dirty="0">
                <a:solidFill>
                  <a:schemeClr val="bg1"/>
                </a:solidFill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601900" y="36008"/>
              <a:ext cx="1462405" cy="2992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sz="1100" b="1" kern="100" dirty="0">
                  <a:solidFill>
                    <a:schemeClr val="bg1"/>
                  </a:solidFill>
                  <a:effectLst/>
                  <a:latin typeface="Times New Roman"/>
                  <a:ea typeface="標楷體"/>
                  <a:cs typeface="Times New Roman"/>
                </a:rPr>
                <a:t>節點分群</a:t>
              </a:r>
              <a:endParaRPr lang="zh-TW" sz="1100" kern="100" dirty="0">
                <a:solidFill>
                  <a:schemeClr val="bg1"/>
                </a:solidFill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601931" y="2220136"/>
              <a:ext cx="1462405" cy="2992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sz="1100" b="1" kern="100" dirty="0">
                  <a:solidFill>
                    <a:schemeClr val="bg1"/>
                  </a:solidFill>
                  <a:effectLst/>
                  <a:latin typeface="Times New Roman"/>
                  <a:ea typeface="標楷體"/>
                  <a:cs typeface="Times New Roman"/>
                </a:rPr>
                <a:t>基於模型</a:t>
              </a:r>
              <a:endParaRPr lang="zh-TW" sz="1100" kern="100" dirty="0">
                <a:solidFill>
                  <a:schemeClr val="bg1"/>
                </a:solidFill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55473" y="2220136"/>
              <a:ext cx="1462405" cy="2992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sz="1100" b="1" kern="100" dirty="0">
                  <a:solidFill>
                    <a:schemeClr val="bg1"/>
                  </a:solidFill>
                  <a:effectLst/>
                  <a:latin typeface="Times New Roman"/>
                  <a:ea typeface="標楷體"/>
                  <a:cs typeface="Times New Roman"/>
                </a:rPr>
                <a:t>子圖探索</a:t>
              </a:r>
              <a:endParaRPr lang="zh-TW" sz="1100" kern="100" dirty="0">
                <a:solidFill>
                  <a:schemeClr val="bg1"/>
                </a:solidFill>
                <a:effectLst/>
                <a:latin typeface="細明體"/>
                <a:ea typeface="新細明體"/>
                <a:cs typeface="Times New Roman"/>
              </a:endParaRPr>
            </a:p>
          </p:txBody>
        </p:sp>
      </p:grp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73387"/>
              </p:ext>
            </p:extLst>
          </p:nvPr>
        </p:nvGraphicFramePr>
        <p:xfrm>
          <a:off x="3887447" y="3212976"/>
          <a:ext cx="5040559" cy="3344003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63637"/>
                <a:gridCol w="548532"/>
                <a:gridCol w="588065"/>
                <a:gridCol w="588065"/>
                <a:gridCol w="588065"/>
                <a:gridCol w="588065"/>
                <a:gridCol w="588065"/>
                <a:gridCol w="588065"/>
              </a:tblGrid>
              <a:tr h="7392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小規模</a:t>
                      </a:r>
                      <a:r>
                        <a:rPr lang="zh-TW" sz="130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真實社</a:t>
                      </a:r>
                      <a:r>
                        <a:rPr lang="zh-TW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群網路</a:t>
                      </a: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節點數</a:t>
                      </a: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邊數</a:t>
                      </a: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GN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CNM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LPA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BGLL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最佳</a:t>
                      </a:r>
                    </a:p>
                  </a:txBody>
                  <a:tcPr marL="56701" marR="56701" marT="0" marB="0" anchor="ctr"/>
                </a:tc>
              </a:tr>
              <a:tr h="5209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Karate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34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78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0.401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0.381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0.365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0.419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0.420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</a:tr>
              <a:tr h="5209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Dolphin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62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159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0.520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0.510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0.480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0.527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0.531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</a:tr>
              <a:tr h="5209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Football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115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613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0.601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0.549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0.587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0.605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0.606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</a:tr>
              <a:tr h="5209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Jazz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198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2742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0.405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0.439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0.342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0.443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0.446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</a:tr>
              <a:tr h="5209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Email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1133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5451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0.532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0.494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0.371</a:t>
                      </a:r>
                      <a:endParaRPr lang="zh-TW" sz="13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0.541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0.579</a:t>
                      </a:r>
                      <a:endParaRPr lang="zh-TW" sz="13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6701" marR="56701" marT="0" marB="0" anchor="ctr"/>
                </a:tc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316416" y="6174621"/>
            <a:ext cx="792088" cy="537944"/>
          </a:xfrm>
        </p:spPr>
        <p:txBody>
          <a:bodyPr/>
          <a:lstStyle/>
          <a:p>
            <a:fld id="{AB575B3B-EA60-4D21-AB30-9341A569671F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2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cs typeface="Times New Roman" pitchFamily="18" charset="0"/>
              </a:rPr>
              <a:t>研究目的與貢獻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340769"/>
            <a:ext cx="8280920" cy="551723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研究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</a:rPr>
              <a:t>目的</a:t>
            </a:r>
            <a:endParaRPr lang="en-US" altLang="zh-TW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</a:endParaRPr>
          </a:p>
          <a:p>
            <a:pPr marL="0" indent="0" algn="just">
              <a:buNone/>
            </a:pPr>
            <a:r>
              <a:rPr lang="zh-TW" altLang="en-US" b="0" dirty="0" smtClean="0">
                <a:latin typeface="標楷體" pitchFamily="65" charset="-120"/>
              </a:rPr>
              <a:t>依據</a:t>
            </a:r>
            <a:r>
              <a:rPr lang="zh-TW" altLang="en-US" b="0" dirty="0">
                <a:latin typeface="標楷體" pitchFamily="65" charset="-120"/>
              </a:rPr>
              <a:t>朋友之間衝突關係，提出考量互斥因子之自動分群機制</a:t>
            </a:r>
            <a:r>
              <a:rPr lang="zh-TW" altLang="en-US" b="0" dirty="0" smtClean="0">
                <a:latin typeface="標楷體" pitchFamily="65" charset="-120"/>
              </a:rPr>
              <a:t>。</a:t>
            </a:r>
            <a:endParaRPr lang="en-US" altLang="zh-TW" b="0" dirty="0" smtClean="0"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研究貢獻</a:t>
            </a:r>
            <a:endParaRPr lang="en-US" altLang="zh-TW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TW" altLang="zh-TW" b="0" dirty="0" smtClean="0">
                <a:cs typeface="Times New Roman" pitchFamily="18" charset="0"/>
              </a:rPr>
              <a:t>主要</a:t>
            </a:r>
            <a:r>
              <a:rPr lang="zh-TW" altLang="zh-TW" b="0" dirty="0" smtClean="0">
                <a:cs typeface="Times New Roman" pitchFamily="18" charset="0"/>
              </a:rPr>
              <a:t>進行多種</a:t>
            </a:r>
            <a:r>
              <a:rPr lang="zh-TW" altLang="zh-TW" b="0" dirty="0">
                <a:cs typeface="Times New Roman" pitchFamily="18" charset="0"/>
              </a:rPr>
              <a:t>分群</a:t>
            </a:r>
            <a:r>
              <a:rPr lang="zh-TW" altLang="zh-TW" b="0" dirty="0" smtClean="0">
                <a:cs typeface="Times New Roman" pitchFamily="18" charset="0"/>
              </a:rPr>
              <a:t>演算法</a:t>
            </a:r>
            <a:r>
              <a:rPr lang="zh-TW" altLang="en-US" b="0" dirty="0" smtClean="0">
                <a:cs typeface="Times New Roman" pitchFamily="18" charset="0"/>
              </a:rPr>
              <a:t>的</a:t>
            </a:r>
            <a:r>
              <a:rPr lang="zh-TW" altLang="zh-TW" b="0" dirty="0" smtClean="0">
                <a:cs typeface="Times New Roman" pitchFamily="18" charset="0"/>
              </a:rPr>
              <a:t>比較分析</a:t>
            </a:r>
            <a:r>
              <a:rPr lang="zh-TW" altLang="en-US" b="0" dirty="0" smtClean="0">
                <a:cs typeface="Times New Roman" pitchFamily="18" charset="0"/>
              </a:rPr>
              <a:t>，</a:t>
            </a:r>
            <a:r>
              <a:rPr lang="zh-TW" altLang="en-US" b="0" dirty="0" smtClean="0">
                <a:cs typeface="Times New Roman" pitchFamily="18" charset="0"/>
              </a:rPr>
              <a:t>最後選擇</a:t>
            </a:r>
            <a:r>
              <a:rPr lang="en-US" altLang="zh-TW" b="0" dirty="0" smtClean="0">
                <a:cs typeface="Times New Roman" pitchFamily="18" charset="0"/>
              </a:rPr>
              <a:t> </a:t>
            </a:r>
            <a:r>
              <a:rPr lang="en-US" altLang="zh-TW" b="0" dirty="0">
                <a:cs typeface="Times New Roman" pitchFamily="18" charset="0"/>
              </a:rPr>
              <a:t>BGLL </a:t>
            </a:r>
            <a:r>
              <a:rPr lang="zh-TW" altLang="zh-TW" b="0" dirty="0">
                <a:cs typeface="Times New Roman" pitchFamily="18" charset="0"/>
              </a:rPr>
              <a:t>分群</a:t>
            </a:r>
            <a:r>
              <a:rPr lang="zh-TW" altLang="zh-TW" b="0" dirty="0" smtClean="0">
                <a:cs typeface="Times New Roman" pitchFamily="18" charset="0"/>
              </a:rPr>
              <a:t>演算法</a:t>
            </a:r>
            <a:r>
              <a:rPr lang="zh-TW" altLang="en-US" b="0" dirty="0" smtClean="0">
                <a:cs typeface="Times New Roman" pitchFamily="18" charset="0"/>
              </a:rPr>
              <a:t>進行</a:t>
            </a:r>
            <a:r>
              <a:rPr lang="zh-TW" altLang="zh-TW" b="0" dirty="0" smtClean="0">
                <a:cs typeface="Times New Roman" pitchFamily="18" charset="0"/>
              </a:rPr>
              <a:t>改良</a:t>
            </a:r>
            <a:r>
              <a:rPr lang="zh-TW" altLang="en-US" b="0" dirty="0">
                <a:cs typeface="Times New Roman" pitchFamily="18" charset="0"/>
              </a:rPr>
              <a:t>，</a:t>
            </a:r>
            <a:r>
              <a:rPr lang="zh-TW" altLang="zh-TW" b="0" dirty="0" smtClean="0">
                <a:cs typeface="Times New Roman" pitchFamily="18" charset="0"/>
              </a:rPr>
              <a:t>提出</a:t>
            </a:r>
            <a:r>
              <a:rPr lang="zh-TW" altLang="zh-TW" b="0" dirty="0" smtClean="0">
                <a:cs typeface="Times New Roman" pitchFamily="18" charset="0"/>
              </a:rPr>
              <a:t>考量互斥因子之自動分群機制</a:t>
            </a:r>
            <a:r>
              <a:rPr lang="zh-TW" altLang="en-US" b="0" dirty="0" smtClean="0">
                <a:cs typeface="Times New Roman" pitchFamily="18" charset="0"/>
              </a:rPr>
              <a:t>。</a:t>
            </a:r>
            <a:endParaRPr lang="en-US" altLang="zh-TW" b="0" dirty="0" smtClean="0"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b="0" dirty="0" smtClean="0">
                <a:cs typeface="Times New Roman" pitchFamily="18" charset="0"/>
              </a:rPr>
              <a:t>透過實作</a:t>
            </a:r>
            <a:r>
              <a:rPr lang="zh-TW" altLang="zh-TW" b="0" dirty="0" smtClean="0">
                <a:cs typeface="Times New Roman" pitchFamily="18" charset="0"/>
              </a:rPr>
              <a:t>系統</a:t>
            </a:r>
            <a:r>
              <a:rPr lang="zh-TW" altLang="en-US" b="0" dirty="0" smtClean="0">
                <a:cs typeface="Times New Roman" pitchFamily="18" charset="0"/>
              </a:rPr>
              <a:t>取得</a:t>
            </a:r>
            <a:r>
              <a:rPr lang="zh-TW" altLang="zh-TW" b="0" dirty="0" smtClean="0">
                <a:cs typeface="Times New Roman" pitchFamily="18" charset="0"/>
              </a:rPr>
              <a:t>使用者</a:t>
            </a:r>
            <a:r>
              <a:rPr lang="zh-TW" altLang="en-US" b="0" dirty="0" smtClean="0">
                <a:cs typeface="Times New Roman" pitchFamily="18" charset="0"/>
              </a:rPr>
              <a:t>針對</a:t>
            </a:r>
            <a:r>
              <a:rPr lang="zh-TW" altLang="en-US" b="0" dirty="0" smtClean="0">
                <a:cs typeface="Times New Roman" pitchFamily="18" charset="0"/>
              </a:rPr>
              <a:t>所有</a:t>
            </a:r>
            <a:r>
              <a:rPr lang="zh-TW" altLang="zh-TW" b="0" dirty="0" smtClean="0">
                <a:cs typeface="Times New Roman" pitchFamily="18" charset="0"/>
              </a:rPr>
              <a:t>群組</a:t>
            </a:r>
            <a:r>
              <a:rPr lang="zh-TW" altLang="en-US" b="0" dirty="0" smtClean="0">
                <a:cs typeface="Times New Roman" pitchFamily="18" charset="0"/>
              </a:rPr>
              <a:t>直接</a:t>
            </a:r>
            <a:r>
              <a:rPr lang="zh-TW" altLang="zh-TW" b="0" dirty="0" smtClean="0">
                <a:cs typeface="Times New Roman" pitchFamily="18" charset="0"/>
              </a:rPr>
              <a:t>回饋資訊</a:t>
            </a:r>
            <a:r>
              <a:rPr lang="zh-TW" altLang="en-US" b="0" dirty="0" smtClean="0">
                <a:cs typeface="Times New Roman" pitchFamily="18" charset="0"/>
              </a:rPr>
              <a:t>，再</a:t>
            </a:r>
            <a:r>
              <a:rPr lang="zh-TW" altLang="zh-TW" b="0" dirty="0" smtClean="0">
                <a:cs typeface="Times New Roman" pitchFamily="18" charset="0"/>
              </a:rPr>
              <a:t>根據</a:t>
            </a:r>
            <a:r>
              <a:rPr lang="zh-TW" altLang="zh-TW" b="0" dirty="0" smtClean="0">
                <a:cs typeface="Times New Roman" pitchFamily="18" charset="0"/>
              </a:rPr>
              <a:t>資訊檢索</a:t>
            </a:r>
            <a:r>
              <a:rPr lang="zh-TW" altLang="zh-TW" b="0" dirty="0" smtClean="0">
                <a:cs typeface="Times New Roman" pitchFamily="18" charset="0"/>
              </a:rPr>
              <a:t>領域</a:t>
            </a:r>
            <a:r>
              <a:rPr lang="zh-TW" altLang="zh-TW" b="0" dirty="0" smtClean="0">
                <a:cs typeface="Times New Roman" pitchFamily="18" charset="0"/>
              </a:rPr>
              <a:t>中</a:t>
            </a:r>
            <a:r>
              <a:rPr lang="zh-TW" altLang="en-US" b="0" dirty="0" smtClean="0">
                <a:cs typeface="Times New Roman" pitchFamily="18" charset="0"/>
              </a:rPr>
              <a:t>的</a:t>
            </a:r>
            <a:r>
              <a:rPr lang="zh-TW" altLang="zh-TW" b="0" dirty="0" smtClean="0">
                <a:cs typeface="Times New Roman" pitchFamily="18" charset="0"/>
              </a:rPr>
              <a:t>查</a:t>
            </a:r>
            <a:r>
              <a:rPr lang="zh-TW" altLang="zh-TW" b="0" dirty="0">
                <a:cs typeface="Times New Roman" pitchFamily="18" charset="0"/>
              </a:rPr>
              <a:t>準</a:t>
            </a:r>
            <a:r>
              <a:rPr lang="zh-TW" altLang="zh-TW" b="0" dirty="0" smtClean="0">
                <a:cs typeface="Times New Roman" pitchFamily="18" charset="0"/>
              </a:rPr>
              <a:t>率</a:t>
            </a:r>
            <a:r>
              <a:rPr lang="zh-TW" altLang="en-US" b="0" dirty="0" smtClean="0">
                <a:cs typeface="Times New Roman" pitchFamily="18" charset="0"/>
              </a:rPr>
              <a:t>與</a:t>
            </a:r>
            <a:r>
              <a:rPr lang="zh-TW" altLang="zh-TW" b="0" dirty="0" smtClean="0">
                <a:cs typeface="Times New Roman" pitchFamily="18" charset="0"/>
              </a:rPr>
              <a:t>查</a:t>
            </a:r>
            <a:r>
              <a:rPr lang="zh-TW" altLang="zh-TW" b="0" dirty="0">
                <a:cs typeface="Times New Roman" pitchFamily="18" charset="0"/>
              </a:rPr>
              <a:t>全率</a:t>
            </a:r>
            <a:r>
              <a:rPr lang="zh-TW" altLang="zh-TW" b="0" dirty="0" smtClean="0">
                <a:cs typeface="Times New Roman" pitchFamily="18" charset="0"/>
              </a:rPr>
              <a:t>進行</a:t>
            </a:r>
            <a:r>
              <a:rPr lang="zh-TW" altLang="en-US" b="0" dirty="0" smtClean="0">
                <a:cs typeface="Times New Roman" pitchFamily="18" charset="0"/>
              </a:rPr>
              <a:t>比較</a:t>
            </a:r>
            <a:r>
              <a:rPr lang="zh-TW" altLang="zh-TW" b="0" dirty="0" smtClean="0">
                <a:cs typeface="Times New Roman" pitchFamily="18" charset="0"/>
              </a:rPr>
              <a:t>分析</a:t>
            </a:r>
            <a:r>
              <a:rPr lang="zh-TW" altLang="en-US" b="0" dirty="0" smtClean="0">
                <a:cs typeface="Times New Roman" pitchFamily="18" charset="0"/>
              </a:rPr>
              <a:t>。</a:t>
            </a:r>
            <a:endParaRPr lang="zh-TW" altLang="en-US" b="0" dirty="0"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0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483"/>
            <a:ext cx="7517878" cy="6280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文獻探討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275856" y="1340769"/>
            <a:ext cx="5616624" cy="55172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/>
              <a:t>社</a:t>
            </a:r>
            <a:r>
              <a:rPr lang="zh-TW" altLang="en-US" dirty="0"/>
              <a:t>群網路之社群</a:t>
            </a:r>
            <a:r>
              <a:rPr lang="zh-TW" altLang="en-US" dirty="0" smtClean="0"/>
              <a:t>偵測</a:t>
            </a:r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/>
              <a:t>Modularity </a:t>
            </a:r>
            <a:r>
              <a:rPr lang="en-US" altLang="zh-TW" dirty="0"/>
              <a:t>– Q</a:t>
            </a:r>
            <a:r>
              <a:rPr lang="zh-TW" altLang="en-US" dirty="0"/>
              <a:t>值	</a:t>
            </a:r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/>
              <a:t>BGLL </a:t>
            </a:r>
            <a:r>
              <a:rPr lang="zh-TW" altLang="en-US" dirty="0"/>
              <a:t>分群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社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群網站之群組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應用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/>
              <a:t>評估</a:t>
            </a:r>
            <a:r>
              <a:rPr lang="zh-TW" altLang="en-US" dirty="0"/>
              <a:t>分群</a:t>
            </a:r>
            <a:r>
              <a:rPr lang="zh-TW" altLang="en-US" dirty="0" smtClean="0"/>
              <a:t>結果</a:t>
            </a:r>
            <a:endParaRPr lang="en-US" altLang="zh-TW" dirty="0"/>
          </a:p>
          <a:p>
            <a:pPr algn="ctr"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51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0" y="100256"/>
            <a:ext cx="144104" cy="256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1323" tIns="35662" rIns="71323" bIns="35662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 sz="1200"/>
          </a:p>
        </p:txBody>
      </p:sp>
      <p:sp>
        <p:nvSpPr>
          <p:cNvPr id="8" name="矩形 7"/>
          <p:cNvSpPr/>
          <p:nvPr/>
        </p:nvSpPr>
        <p:spPr>
          <a:xfrm>
            <a:off x="0" y="1"/>
            <a:ext cx="4407218" cy="7919720"/>
          </a:xfrm>
          <a:prstGeom prst="rect">
            <a:avLst/>
          </a:prstGeom>
        </p:spPr>
      </p:sp>
      <p:sp>
        <p:nvSpPr>
          <p:cNvPr id="9" name="矩形 8"/>
          <p:cNvSpPr/>
          <p:nvPr/>
        </p:nvSpPr>
        <p:spPr>
          <a:xfrm>
            <a:off x="558449" y="240708"/>
            <a:ext cx="1545323" cy="342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社群網路之社群</a:t>
            </a:r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偵測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0759" y="926336"/>
            <a:ext cx="1543012" cy="392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分割與</a:t>
            </a:r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階層</a:t>
            </a:r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分</a:t>
            </a:r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群</a:t>
            </a:r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演算法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cxnSp>
        <p:nvCxnSpPr>
          <p:cNvPr id="11" name="直線單箭頭接點 10"/>
          <p:cNvCxnSpPr>
            <a:stCxn id="9" idx="2"/>
            <a:endCxn id="10" idx="0"/>
          </p:cNvCxnSpPr>
          <p:nvPr/>
        </p:nvCxnSpPr>
        <p:spPr>
          <a:xfrm>
            <a:off x="1331109" y="582893"/>
            <a:ext cx="1156" cy="34344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0759" y="1647640"/>
            <a:ext cx="1543012" cy="357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啟發式</a:t>
            </a:r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演算法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cxnSp>
        <p:nvCxnSpPr>
          <p:cNvPr id="13" name="直線單箭頭接點 12"/>
          <p:cNvCxnSpPr>
            <a:stCxn id="10" idx="2"/>
            <a:endCxn id="12" idx="0"/>
          </p:cNvCxnSpPr>
          <p:nvPr/>
        </p:nvCxnSpPr>
        <p:spPr>
          <a:xfrm>
            <a:off x="1332265" y="1318418"/>
            <a:ext cx="0" cy="32922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69634" y="2357034"/>
            <a:ext cx="1534137" cy="3619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 dirty="0">
                <a:latin typeface="Times New Roman"/>
                <a:ea typeface="標楷體"/>
                <a:cs typeface="Times New Roman"/>
              </a:rPr>
              <a:t>GN </a:t>
            </a:r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分群演算法</a:t>
            </a:r>
            <a:r>
              <a:rPr lang="zh-TW" altLang="en-US" sz="1200" kern="100" dirty="0">
                <a:latin typeface="細明體"/>
                <a:ea typeface="Times New Roman"/>
                <a:cs typeface="Times New Roman"/>
              </a:rPr>
              <a:t> 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443" y="3083362"/>
            <a:ext cx="1545324" cy="345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 dirty="0">
                <a:latin typeface="Times New Roman"/>
                <a:ea typeface="標楷體"/>
                <a:cs typeface="Times New Roman"/>
              </a:rPr>
              <a:t>Modularity Q</a:t>
            </a:r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值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0758" y="4321980"/>
            <a:ext cx="1542996" cy="3570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最佳化模組性為主之</a:t>
            </a:r>
          </a:p>
          <a:p>
            <a:pPr algn="ctr"/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相關</a:t>
            </a:r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演算法</a:t>
            </a:r>
            <a:endParaRPr lang="en-US" altLang="zh-TW" sz="1200" kern="100" dirty="0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34995" y="225807"/>
            <a:ext cx="1765349" cy="357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圖形分群</a:t>
            </a:r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演算法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cxnSp>
        <p:nvCxnSpPr>
          <p:cNvPr id="18" name="直線單箭頭接點 17"/>
          <p:cNvCxnSpPr>
            <a:stCxn id="9" idx="3"/>
            <a:endCxn id="17" idx="1"/>
          </p:cNvCxnSpPr>
          <p:nvPr/>
        </p:nvCxnSpPr>
        <p:spPr>
          <a:xfrm flipV="1">
            <a:off x="2103772" y="404361"/>
            <a:ext cx="331223" cy="743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434995" y="911457"/>
            <a:ext cx="1765349" cy="357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五大不同</a:t>
            </a:r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類型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34994" y="1650970"/>
            <a:ext cx="886637" cy="357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  分裂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34882" y="2017082"/>
            <a:ext cx="878713" cy="3400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節點</a:t>
            </a:r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分群</a:t>
            </a:r>
            <a:r>
              <a:rPr lang="en-US" sz="1200" kern="100" dirty="0">
                <a:latin typeface="Times New Roman"/>
                <a:ea typeface="標楷體"/>
                <a:cs typeface="Times New Roman"/>
              </a:rPr>
              <a:t> 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13628" y="1647640"/>
            <a:ext cx="886637" cy="36937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基於</a:t>
            </a:r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模型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21473" y="2014176"/>
            <a:ext cx="878692" cy="3428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子圖探索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34995" y="2361915"/>
            <a:ext cx="1765349" cy="357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  品質</a:t>
            </a:r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最佳化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cxnSp>
        <p:nvCxnSpPr>
          <p:cNvPr id="25" name="直線接點 24"/>
          <p:cNvCxnSpPr>
            <a:stCxn id="12" idx="3"/>
            <a:endCxn id="20" idx="1"/>
          </p:cNvCxnSpPr>
          <p:nvPr/>
        </p:nvCxnSpPr>
        <p:spPr>
          <a:xfrm>
            <a:off x="2103771" y="1826190"/>
            <a:ext cx="331223" cy="333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434092" y="4322214"/>
            <a:ext cx="1765349" cy="357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適用於大規模網路</a:t>
            </a:r>
            <a:r>
              <a:rPr lang="en-US" altLang="zh-TW" sz="1200" kern="100" dirty="0" smtClean="0">
                <a:latin typeface="Times New Roman"/>
                <a:ea typeface="標楷體"/>
                <a:cs typeface="Times New Roman"/>
              </a:rPr>
              <a:t/>
            </a:r>
            <a:br>
              <a:rPr lang="en-US" altLang="zh-TW" sz="1200" kern="100" dirty="0" smtClean="0">
                <a:latin typeface="Times New Roman"/>
                <a:ea typeface="標楷體"/>
                <a:cs typeface="Times New Roman"/>
              </a:rPr>
            </a:br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線性</a:t>
            </a:r>
            <a:r>
              <a:rPr lang="zh-TW" altLang="en-US" sz="1200" kern="100" dirty="0">
                <a:latin typeface="Times New Roman"/>
                <a:ea typeface="標楷體"/>
                <a:cs typeface="Times New Roman"/>
              </a:rPr>
              <a:t>時間複雜</a:t>
            </a:r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度</a:t>
            </a:r>
            <a:r>
              <a:rPr lang="en-US" sz="1200" kern="100" dirty="0">
                <a:latin typeface="Times New Roman"/>
                <a:ea typeface="標楷體"/>
                <a:cs typeface="Times New Roman"/>
              </a:rPr>
              <a:t> 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  <p:cxnSp>
        <p:nvCxnSpPr>
          <p:cNvPr id="27" name="肘形接點 26"/>
          <p:cNvCxnSpPr>
            <a:stCxn id="16" idx="3"/>
            <a:endCxn id="24" idx="1"/>
          </p:cNvCxnSpPr>
          <p:nvPr/>
        </p:nvCxnSpPr>
        <p:spPr>
          <a:xfrm flipV="1">
            <a:off x="2103754" y="2540470"/>
            <a:ext cx="331240" cy="1960036"/>
          </a:xfrm>
          <a:prstGeom prst="bentConnector3">
            <a:avLst/>
          </a:prstGeom>
          <a:ln>
            <a:solidFill>
              <a:schemeClr val="tx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2" idx="2"/>
            <a:endCxn id="14" idx="0"/>
          </p:cNvCxnSpPr>
          <p:nvPr/>
        </p:nvCxnSpPr>
        <p:spPr>
          <a:xfrm>
            <a:off x="1332265" y="2004740"/>
            <a:ext cx="4438" cy="35229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4" idx="2"/>
            <a:endCxn id="26" idx="0"/>
          </p:cNvCxnSpPr>
          <p:nvPr/>
        </p:nvCxnSpPr>
        <p:spPr>
          <a:xfrm flipH="1">
            <a:off x="3316766" y="2719024"/>
            <a:ext cx="904" cy="160319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4" idx="2"/>
            <a:endCxn id="15" idx="0"/>
          </p:cNvCxnSpPr>
          <p:nvPr/>
        </p:nvCxnSpPr>
        <p:spPr>
          <a:xfrm flipH="1">
            <a:off x="1331106" y="2718938"/>
            <a:ext cx="5597" cy="3644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5" idx="2"/>
            <a:endCxn id="16" idx="0"/>
          </p:cNvCxnSpPr>
          <p:nvPr/>
        </p:nvCxnSpPr>
        <p:spPr>
          <a:xfrm>
            <a:off x="1331106" y="3428882"/>
            <a:ext cx="1151" cy="89309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6" idx="2"/>
          </p:cNvCxnSpPr>
          <p:nvPr/>
        </p:nvCxnSpPr>
        <p:spPr>
          <a:xfrm flipH="1">
            <a:off x="1325679" y="4679044"/>
            <a:ext cx="6577" cy="147263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434994" y="4881453"/>
            <a:ext cx="1765349" cy="35708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>
                <a:latin typeface="Times New Roman"/>
                <a:ea typeface="新細明體"/>
                <a:cs typeface="Times New Roman"/>
              </a:rPr>
              <a:t>BGLL</a:t>
            </a:r>
            <a:r>
              <a:rPr lang="zh-TW" altLang="en-US" sz="1200" kern="100">
                <a:latin typeface="Times New Roman"/>
                <a:ea typeface="標楷體"/>
                <a:cs typeface="Times New Roman"/>
              </a:rPr>
              <a:t>分群演算法</a:t>
            </a:r>
            <a:endParaRPr lang="zh-TW" altLang="en-US" sz="1200" kern="100">
              <a:latin typeface="Times"/>
              <a:ea typeface="新細明體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434994" y="5239544"/>
            <a:ext cx="1765349" cy="35708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>
                <a:latin typeface="Times New Roman"/>
                <a:ea typeface="新細明體"/>
                <a:cs typeface="Times New Roman"/>
              </a:rPr>
              <a:t>SCAN</a:t>
            </a:r>
            <a:r>
              <a:rPr lang="zh-TW" altLang="en-US" sz="1200" kern="100">
                <a:latin typeface="Times New Roman"/>
                <a:ea typeface="標楷體"/>
                <a:cs typeface="Times New Roman"/>
              </a:rPr>
              <a:t>分群演算法</a:t>
            </a:r>
            <a:endParaRPr lang="zh-TW" altLang="en-US" sz="1200" kern="100">
              <a:latin typeface="Times"/>
              <a:ea typeface="新細明體"/>
              <a:cs typeface="Times New Roman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34994" y="5596623"/>
            <a:ext cx="1765349" cy="35708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>
                <a:latin typeface="Times New Roman"/>
                <a:ea typeface="新細明體"/>
                <a:cs typeface="Times New Roman"/>
              </a:rPr>
              <a:t>LPA</a:t>
            </a:r>
            <a:r>
              <a:rPr lang="zh-TW" altLang="en-US" sz="1200" kern="100">
                <a:latin typeface="Times New Roman"/>
                <a:ea typeface="標楷體"/>
                <a:cs typeface="Times New Roman"/>
              </a:rPr>
              <a:t>分群演算法</a:t>
            </a:r>
            <a:endParaRPr lang="zh-TW" altLang="en-US" sz="1200" kern="100">
              <a:latin typeface="Times"/>
              <a:ea typeface="新細明體"/>
              <a:cs typeface="Times New Roman"/>
            </a:endParaRPr>
          </a:p>
        </p:txBody>
      </p:sp>
      <p:cxnSp>
        <p:nvCxnSpPr>
          <p:cNvPr id="36" name="直線單箭頭接點 35"/>
          <p:cNvCxnSpPr>
            <a:stCxn id="26" idx="2"/>
            <a:endCxn id="33" idx="0"/>
          </p:cNvCxnSpPr>
          <p:nvPr/>
        </p:nvCxnSpPr>
        <p:spPr>
          <a:xfrm>
            <a:off x="3316766" y="4679323"/>
            <a:ext cx="902" cy="20212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肘形接點 36"/>
          <p:cNvCxnSpPr>
            <a:stCxn id="12" idx="3"/>
            <a:endCxn id="21" idx="1"/>
          </p:cNvCxnSpPr>
          <p:nvPr/>
        </p:nvCxnSpPr>
        <p:spPr>
          <a:xfrm>
            <a:off x="2103771" y="1826190"/>
            <a:ext cx="331111" cy="3609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接點 37"/>
          <p:cNvCxnSpPr>
            <a:stCxn id="35" idx="3"/>
            <a:endCxn id="22" idx="3"/>
          </p:cNvCxnSpPr>
          <p:nvPr/>
        </p:nvCxnSpPr>
        <p:spPr>
          <a:xfrm flipH="1" flipV="1">
            <a:off x="4200243" y="1832326"/>
            <a:ext cx="100" cy="3942836"/>
          </a:xfrm>
          <a:prstGeom prst="bentConnector3">
            <a:avLst>
              <a:gd name="adj1" fmla="val -578925833"/>
            </a:avLst>
          </a:prstGeom>
          <a:ln>
            <a:solidFill>
              <a:schemeClr val="tx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/>
          <p:cNvCxnSpPr>
            <a:stCxn id="33" idx="3"/>
            <a:endCxn id="24" idx="3"/>
          </p:cNvCxnSpPr>
          <p:nvPr/>
        </p:nvCxnSpPr>
        <p:spPr>
          <a:xfrm flipV="1">
            <a:off x="4200343" y="2540470"/>
            <a:ext cx="1" cy="2519524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/>
          <p:cNvCxnSpPr/>
          <p:nvPr/>
        </p:nvCxnSpPr>
        <p:spPr>
          <a:xfrm flipV="1">
            <a:off x="4192126" y="2183361"/>
            <a:ext cx="10565" cy="3234230"/>
          </a:xfrm>
          <a:prstGeom prst="bentConnector3">
            <a:avLst>
              <a:gd name="adj1" fmla="val 3881488"/>
            </a:avLst>
          </a:prstGeom>
          <a:ln>
            <a:solidFill>
              <a:schemeClr val="tx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134320" y="2912762"/>
            <a:ext cx="4330298" cy="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2"/>
            <a:endCxn id="19" idx="0"/>
          </p:cNvCxnSpPr>
          <p:nvPr/>
        </p:nvCxnSpPr>
        <p:spPr>
          <a:xfrm>
            <a:off x="3317669" y="582916"/>
            <a:ext cx="0" cy="3285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19" idx="2"/>
          </p:cNvCxnSpPr>
          <p:nvPr/>
        </p:nvCxnSpPr>
        <p:spPr>
          <a:xfrm>
            <a:off x="3317668" y="1268565"/>
            <a:ext cx="3962" cy="37913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60756" y="6151678"/>
            <a:ext cx="3661193" cy="64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kern="100" dirty="0">
                <a:solidFill>
                  <a:schemeClr val="tx2"/>
                </a:solidFill>
                <a:latin typeface="Times New Roman"/>
                <a:ea typeface="新細明體"/>
                <a:cs typeface="Times New Roman"/>
              </a:rPr>
              <a:t>BGLL </a:t>
            </a:r>
            <a:r>
              <a:rPr lang="zh-TW" altLang="en-US" b="1" kern="100" dirty="0">
                <a:solidFill>
                  <a:schemeClr val="tx2"/>
                </a:solidFill>
                <a:latin typeface="Times New Roman"/>
                <a:ea typeface="標楷體"/>
                <a:cs typeface="Times New Roman"/>
              </a:rPr>
              <a:t>分群</a:t>
            </a:r>
            <a:r>
              <a:rPr lang="zh-TW" altLang="en-US" b="1" kern="100" dirty="0" smtClean="0">
                <a:solidFill>
                  <a:schemeClr val="tx2"/>
                </a:solidFill>
                <a:latin typeface="Times New Roman"/>
                <a:ea typeface="標楷體"/>
                <a:cs typeface="Times New Roman"/>
              </a:rPr>
              <a:t>演算法</a:t>
            </a:r>
            <a:r>
              <a:rPr lang="zh-TW" altLang="en-US" b="1" kern="100" dirty="0" smtClean="0">
                <a:solidFill>
                  <a:schemeClr val="tx2"/>
                </a:solidFill>
                <a:latin typeface="Times New Roman"/>
                <a:ea typeface="標楷體"/>
                <a:cs typeface="Times New Roman"/>
              </a:rPr>
              <a:t>能以</a:t>
            </a:r>
            <a:r>
              <a:rPr lang="en-US" altLang="zh-TW" b="1" kern="100" dirty="0" smtClean="0">
                <a:solidFill>
                  <a:schemeClr val="tx2"/>
                </a:solidFill>
                <a:latin typeface="Times New Roman"/>
                <a:ea typeface="標楷體"/>
                <a:cs typeface="Times New Roman"/>
              </a:rPr>
              <a:t/>
            </a:r>
            <a:br>
              <a:rPr lang="en-US" altLang="zh-TW" b="1" kern="100" dirty="0" smtClean="0">
                <a:solidFill>
                  <a:schemeClr val="tx2"/>
                </a:solidFill>
                <a:latin typeface="Times New Roman"/>
                <a:ea typeface="標楷體"/>
                <a:cs typeface="Times New Roman"/>
              </a:rPr>
            </a:br>
            <a:r>
              <a:rPr lang="zh-TW" altLang="en-US" b="1" kern="100" dirty="0" smtClean="0">
                <a:solidFill>
                  <a:schemeClr val="tx2"/>
                </a:solidFill>
                <a:latin typeface="Times New Roman"/>
                <a:ea typeface="標楷體"/>
                <a:cs typeface="Times New Roman"/>
              </a:rPr>
              <a:t>最短時間產生</a:t>
            </a:r>
            <a:r>
              <a:rPr lang="zh-TW" altLang="en-US" b="1" kern="100" dirty="0" smtClean="0">
                <a:solidFill>
                  <a:schemeClr val="tx2"/>
                </a:solidFill>
                <a:latin typeface="Times New Roman"/>
                <a:ea typeface="標楷體"/>
                <a:cs typeface="Times New Roman"/>
              </a:rPr>
              <a:t>適當</a:t>
            </a:r>
            <a:r>
              <a:rPr lang="zh-TW" altLang="en-US" b="1" kern="100" dirty="0">
                <a:solidFill>
                  <a:schemeClr val="tx2"/>
                </a:solidFill>
                <a:latin typeface="Times New Roman"/>
                <a:ea typeface="標楷體"/>
                <a:cs typeface="Times New Roman"/>
              </a:rPr>
              <a:t>的群</a:t>
            </a:r>
            <a:r>
              <a:rPr lang="zh-TW" altLang="en-US" b="1" kern="100" dirty="0" smtClean="0">
                <a:solidFill>
                  <a:schemeClr val="tx2"/>
                </a:solidFill>
                <a:latin typeface="Times New Roman"/>
                <a:ea typeface="標楷體"/>
                <a:cs typeface="Times New Roman"/>
              </a:rPr>
              <a:t>組</a:t>
            </a:r>
            <a:endParaRPr lang="zh-TW" altLang="en-US" b="1" kern="100" dirty="0">
              <a:solidFill>
                <a:schemeClr val="tx2"/>
              </a:solidFill>
              <a:latin typeface="細明體"/>
              <a:ea typeface="新細明體"/>
              <a:cs typeface="Times New Roman"/>
            </a:endParaRPr>
          </a:p>
        </p:txBody>
      </p:sp>
      <p:cxnSp>
        <p:nvCxnSpPr>
          <p:cNvPr id="46" name="直線單箭頭接點 45"/>
          <p:cNvCxnSpPr>
            <a:stCxn id="35" idx="2"/>
          </p:cNvCxnSpPr>
          <p:nvPr/>
        </p:nvCxnSpPr>
        <p:spPr>
          <a:xfrm flipH="1">
            <a:off x="3313595" y="5953703"/>
            <a:ext cx="4074" cy="1979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102128" y="35279"/>
            <a:ext cx="4330334" cy="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80"/>
          <p:cNvSpPr>
            <a:spLocks noChangeArrowheads="1"/>
          </p:cNvSpPr>
          <p:nvPr/>
        </p:nvSpPr>
        <p:spPr bwMode="auto">
          <a:xfrm>
            <a:off x="0" y="8233506"/>
            <a:ext cx="144104" cy="28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1323" tIns="35662" rIns="71323" bIns="35662" numCol="1" anchor="ctr" anchorCtr="0" compatLnSpc="1">
            <a:prstTxWarp prst="textNoShape">
              <a:avLst/>
            </a:prstTxWarp>
            <a:spAutoFit/>
          </a:bodyPr>
          <a:lstStyle/>
          <a:p>
            <a:pPr defTabSz="713232" fontAlgn="base">
              <a:spcBef>
                <a:spcPct val="0"/>
              </a:spcBef>
              <a:spcAft>
                <a:spcPct val="0"/>
              </a:spcAft>
            </a:pPr>
            <a:endParaRPr kumimoji="1" lang="zh-TW" altLang="zh-TW" sz="1400"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cxnSp>
        <p:nvCxnSpPr>
          <p:cNvPr id="75" name="直線接點 74"/>
          <p:cNvCxnSpPr/>
          <p:nvPr/>
        </p:nvCxnSpPr>
        <p:spPr>
          <a:xfrm>
            <a:off x="134320" y="4035558"/>
            <a:ext cx="4330298" cy="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5600520" y="638503"/>
            <a:ext cx="2914028" cy="903017"/>
          </a:xfrm>
          <a:prstGeom prst="rect">
            <a:avLst/>
          </a:prstGeom>
        </p:spPr>
        <p:txBody>
          <a:bodyPr wrap="none" lIns="71323" tIns="35662" rIns="71323" bIns="35662" anchor="ctr">
            <a:spAutoFit/>
          </a:bodyPr>
          <a:lstStyle/>
          <a:p>
            <a:pPr algn="ctr"/>
            <a:r>
              <a:rPr lang="zh-TW" altLang="en-US" sz="5400" b="1" dirty="0">
                <a:latin typeface="標楷體" pitchFamily="65" charset="-120"/>
                <a:ea typeface="標楷體" pitchFamily="65" charset="-120"/>
              </a:rPr>
              <a:t>社群偵測</a:t>
            </a:r>
            <a:endParaRPr lang="en-US" altLang="zh-TW" sz="54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4" name="向下箭號 53"/>
          <p:cNvSpPr/>
          <p:nvPr/>
        </p:nvSpPr>
        <p:spPr>
          <a:xfrm>
            <a:off x="6521998" y="2089715"/>
            <a:ext cx="1057275" cy="148087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5247373" y="4193982"/>
            <a:ext cx="3606525" cy="1734014"/>
          </a:xfrm>
          <a:prstGeom prst="rect">
            <a:avLst/>
          </a:prstGeom>
        </p:spPr>
        <p:txBody>
          <a:bodyPr wrap="none" lIns="71323" tIns="35662" rIns="71323" bIns="35662" anchor="ctr">
            <a:spAutoFit/>
          </a:bodyPr>
          <a:lstStyle/>
          <a:p>
            <a:pPr algn="ctr"/>
            <a:r>
              <a:rPr lang="en-US" altLang="zh-TW" sz="54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BGLL</a:t>
            </a:r>
          </a:p>
          <a:p>
            <a:pPr algn="ctr"/>
            <a:r>
              <a:rPr lang="zh-TW" altLang="en-US" sz="54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</a:t>
            </a:r>
            <a:r>
              <a:rPr lang="zh-TW" altLang="en-US" sz="5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群演算法</a:t>
            </a:r>
            <a:endParaRPr lang="en-US" altLang="zh-TW" sz="54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902896" y="6237312"/>
            <a:ext cx="2133600" cy="365125"/>
          </a:xfrm>
        </p:spPr>
        <p:txBody>
          <a:bodyPr/>
          <a:lstStyle/>
          <a:p>
            <a:fld id="{AB575B3B-EA60-4D21-AB30-9341A569671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553017" y="3546071"/>
            <a:ext cx="1545324" cy="345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71323" tIns="35662" rIns="71323" bIns="356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kern="100" dirty="0" smtClean="0">
                <a:latin typeface="Times New Roman"/>
                <a:ea typeface="標楷體"/>
                <a:cs typeface="Times New Roman"/>
              </a:rPr>
              <a:t>近似解分群演算法</a:t>
            </a:r>
            <a:endParaRPr lang="zh-TW" altLang="en-US" sz="1200" kern="100" dirty="0">
              <a:latin typeface="細明體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2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社群網路之社群</a:t>
            </a:r>
            <a:r>
              <a:rPr lang="zh-TW" altLang="en-US" dirty="0" smtClean="0"/>
              <a:t>偵測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grpSp>
        <p:nvGrpSpPr>
          <p:cNvPr id="5" name="畫布 44"/>
          <p:cNvGrpSpPr/>
          <p:nvPr/>
        </p:nvGrpSpPr>
        <p:grpSpPr>
          <a:xfrm>
            <a:off x="614771" y="1714406"/>
            <a:ext cx="8203810" cy="4057949"/>
            <a:chOff x="0" y="0"/>
            <a:chExt cx="5214620" cy="2149475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214620" cy="2149475"/>
            </a:xfrm>
            <a:prstGeom prst="rect">
              <a:avLst/>
            </a:prstGeom>
            <a:noFill/>
            <a:ln>
              <a:noFill/>
            </a:ln>
          </p:spPr>
        </p:sp>
        <p:grpSp>
          <p:nvGrpSpPr>
            <p:cNvPr id="7" name="群組 6"/>
            <p:cNvGrpSpPr/>
            <p:nvPr/>
          </p:nvGrpSpPr>
          <p:grpSpPr>
            <a:xfrm>
              <a:off x="597812" y="2"/>
              <a:ext cx="3527242" cy="2113737"/>
              <a:chOff x="422711" y="4099"/>
              <a:chExt cx="3953643" cy="2369293"/>
            </a:xfrm>
            <a:noFill/>
          </p:grpSpPr>
          <p:sp>
            <p:nvSpPr>
              <p:cNvPr id="8" name="文字方塊 586"/>
              <p:cNvSpPr txBox="1">
                <a:spLocks noChangeArrowheads="1"/>
              </p:cNvSpPr>
              <p:nvPr/>
            </p:nvSpPr>
            <p:spPr bwMode="auto">
              <a:xfrm>
                <a:off x="3069418" y="2093664"/>
                <a:ext cx="775111" cy="2797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91440" tIns="45720" rIns="91440" bIns="4572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600" b="1" kern="100">
                    <a:effectLst/>
                    <a:latin typeface="Times"/>
                    <a:ea typeface="標楷體"/>
                    <a:cs typeface="Times New Roman"/>
                  </a:rPr>
                  <a:t>高中朋友</a:t>
                </a:r>
                <a:endParaRPr lang="zh-TW" sz="1600" b="1" kern="100">
                  <a:effectLst/>
                  <a:latin typeface="Times"/>
                  <a:ea typeface="新細明體"/>
                  <a:cs typeface="Times New Roman"/>
                </a:endParaRPr>
              </a:p>
            </p:txBody>
          </p:sp>
          <p:sp>
            <p:nvSpPr>
              <p:cNvPr id="9" name="文字方塊 587"/>
              <p:cNvSpPr txBox="1">
                <a:spLocks noChangeArrowheads="1"/>
              </p:cNvSpPr>
              <p:nvPr/>
            </p:nvSpPr>
            <p:spPr bwMode="auto">
              <a:xfrm>
                <a:off x="1337228" y="2093665"/>
                <a:ext cx="775111" cy="2797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91440" tIns="45720" rIns="91440" bIns="4572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600" b="1" kern="100">
                    <a:effectLst/>
                    <a:latin typeface="Times"/>
                    <a:ea typeface="標楷體"/>
                    <a:cs typeface="Times New Roman"/>
                  </a:rPr>
                  <a:t>大學朋友</a:t>
                </a:r>
                <a:endParaRPr lang="zh-TW" sz="1600" b="1" kern="100">
                  <a:effectLst/>
                  <a:latin typeface="Times"/>
                  <a:ea typeface="新細明體"/>
                  <a:cs typeface="Times New Roman"/>
                </a:endParaRPr>
              </a:p>
            </p:txBody>
          </p:sp>
          <p:grpSp>
            <p:nvGrpSpPr>
              <p:cNvPr id="10" name="群組 9"/>
              <p:cNvGrpSpPr/>
              <p:nvPr/>
            </p:nvGrpSpPr>
            <p:grpSpPr>
              <a:xfrm>
                <a:off x="422711" y="4099"/>
                <a:ext cx="3953643" cy="2200171"/>
                <a:chOff x="422705" y="4099"/>
                <a:chExt cx="4000668" cy="2200171"/>
              </a:xfrm>
              <a:grpFill/>
            </p:grpSpPr>
            <p:sp>
              <p:nvSpPr>
                <p:cNvPr id="11" name="流程圖: 接點 10"/>
                <p:cNvSpPr>
                  <a:spLocks noChangeArrowheads="1"/>
                </p:cNvSpPr>
                <p:nvPr/>
              </p:nvSpPr>
              <p:spPr bwMode="auto">
                <a:xfrm>
                  <a:off x="794680" y="23178"/>
                  <a:ext cx="2421890" cy="1998980"/>
                </a:xfrm>
                <a:prstGeom prst="flowChartConnector">
                  <a:avLst/>
                </a:prstGeom>
                <a:grpFill/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12" name="流程圖: 接點 11"/>
                <p:cNvSpPr>
                  <a:spLocks noChangeArrowheads="1"/>
                </p:cNvSpPr>
                <p:nvPr/>
              </p:nvSpPr>
              <p:spPr bwMode="auto">
                <a:xfrm>
                  <a:off x="3488985" y="224473"/>
                  <a:ext cx="914400" cy="652145"/>
                </a:xfrm>
                <a:prstGeom prst="flowChartConnector">
                  <a:avLst/>
                </a:prstGeom>
                <a:grpFill/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13" name="AutoShape 577"/>
                <p:cNvSpPr>
                  <a:spLocks noChangeArrowheads="1"/>
                </p:cNvSpPr>
                <p:nvPr/>
              </p:nvSpPr>
              <p:spPr bwMode="auto">
                <a:xfrm>
                  <a:off x="908345" y="180117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cxnSp>
              <p:nvCxnSpPr>
                <p:cNvPr id="14" name="直線接點 13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728663"/>
                  <a:ext cx="127000" cy="107188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5" name="直線接點 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917893"/>
                  <a:ext cx="234950" cy="88265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6" name="直線接點 15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526733"/>
                  <a:ext cx="217805" cy="127444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7" name="直線接點 16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588328"/>
                  <a:ext cx="457200" cy="121285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8" name="直線接點 17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806768"/>
                  <a:ext cx="706120" cy="99377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9" name="直線接點 18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1154113"/>
                  <a:ext cx="379730" cy="64643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0" name="直線接點 19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1510348"/>
                  <a:ext cx="330835" cy="29019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1" name="直線接點 20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1219518"/>
                  <a:ext cx="735330" cy="58102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2" name="直線接點 21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1063308"/>
                  <a:ext cx="735330" cy="73723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3" name="直線接點 22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625158"/>
                  <a:ext cx="974725" cy="117538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4" name="直線接點 23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723583"/>
                  <a:ext cx="1043305" cy="107696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5" name="直線接點 24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284163"/>
                  <a:ext cx="1009650" cy="151701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6" name="直線接點 25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461963"/>
                  <a:ext cx="1421765" cy="133604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7" name="直線接點 26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508953"/>
                  <a:ext cx="1737995" cy="129159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8" name="直線接點 27"/>
                <p:cNvCxnSpPr>
                  <a:cxnSpLocks noChangeShapeType="1"/>
                </p:cNvCxnSpPr>
                <p:nvPr/>
              </p:nvCxnSpPr>
              <p:spPr bwMode="auto">
                <a:xfrm flipV="1">
                  <a:off x="913425" y="913448"/>
                  <a:ext cx="1152525" cy="89217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9" name="直線接點 28"/>
                <p:cNvCxnSpPr>
                  <a:cxnSpLocks noChangeShapeType="1"/>
                </p:cNvCxnSpPr>
                <p:nvPr/>
              </p:nvCxnSpPr>
              <p:spPr bwMode="auto">
                <a:xfrm flipV="1">
                  <a:off x="913425" y="1172528"/>
                  <a:ext cx="1073150" cy="63309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30" name="直線接點 29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832803"/>
                  <a:ext cx="1572895" cy="96520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31" name="直線接點 30"/>
                <p:cNvCxnSpPr>
                  <a:cxnSpLocks noChangeShapeType="1"/>
                </p:cNvCxnSpPr>
                <p:nvPr/>
              </p:nvCxnSpPr>
              <p:spPr bwMode="auto">
                <a:xfrm flipV="1">
                  <a:off x="913425" y="1659573"/>
                  <a:ext cx="742950" cy="14605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32" name="直線接點 31"/>
                <p:cNvCxnSpPr>
                  <a:cxnSpLocks noChangeShapeType="1"/>
                </p:cNvCxnSpPr>
                <p:nvPr/>
              </p:nvCxnSpPr>
              <p:spPr bwMode="auto">
                <a:xfrm flipV="1">
                  <a:off x="913425" y="1536383"/>
                  <a:ext cx="1088390" cy="26098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33" name="直線接點 32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1341438"/>
                  <a:ext cx="1637665" cy="45974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34" name="直線接點 33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1131253"/>
                  <a:ext cx="2088515" cy="66929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35" name="直線接點 34"/>
                <p:cNvCxnSpPr>
                  <a:cxnSpLocks noChangeShapeType="1"/>
                </p:cNvCxnSpPr>
                <p:nvPr/>
              </p:nvCxnSpPr>
              <p:spPr bwMode="auto">
                <a:xfrm flipV="1">
                  <a:off x="938825" y="1703388"/>
                  <a:ext cx="1566545" cy="10223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36" name="直線接點 35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369253"/>
                  <a:ext cx="2726690" cy="143129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37" name="直線接點 36"/>
                <p:cNvCxnSpPr>
                  <a:cxnSpLocks noChangeShapeType="1"/>
                </p:cNvCxnSpPr>
                <p:nvPr/>
              </p:nvCxnSpPr>
              <p:spPr bwMode="auto">
                <a:xfrm flipV="1">
                  <a:off x="944540" y="701993"/>
                  <a:ext cx="2773680" cy="111633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38" name="直線接點 37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362903"/>
                  <a:ext cx="3016250" cy="143827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39" name="直線接點 38"/>
                <p:cNvCxnSpPr>
                  <a:cxnSpLocks noChangeShapeType="1"/>
                </p:cNvCxnSpPr>
                <p:nvPr/>
              </p:nvCxnSpPr>
              <p:spPr bwMode="auto">
                <a:xfrm flipV="1">
                  <a:off x="944540" y="661353"/>
                  <a:ext cx="3322320" cy="115697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40" name="直線接點 39"/>
                <p:cNvCxnSpPr>
                  <a:cxnSpLocks noChangeShapeType="1"/>
                </p:cNvCxnSpPr>
                <p:nvPr/>
              </p:nvCxnSpPr>
              <p:spPr bwMode="auto">
                <a:xfrm flipV="1">
                  <a:off x="938825" y="1159828"/>
                  <a:ext cx="2700655" cy="64579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41" name="直線接點 40"/>
                <p:cNvCxnSpPr>
                  <a:cxnSpLocks noChangeShapeType="1"/>
                </p:cNvCxnSpPr>
                <p:nvPr/>
              </p:nvCxnSpPr>
              <p:spPr bwMode="auto">
                <a:xfrm flipV="1">
                  <a:off x="938825" y="1622743"/>
                  <a:ext cx="1948180" cy="18288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42" name="直線接點 41"/>
                <p:cNvCxnSpPr>
                  <a:cxnSpLocks noChangeShapeType="1"/>
                </p:cNvCxnSpPr>
                <p:nvPr/>
              </p:nvCxnSpPr>
              <p:spPr bwMode="auto">
                <a:xfrm>
                  <a:off x="944540" y="1818958"/>
                  <a:ext cx="2508250" cy="11874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43" name="直線接點 42"/>
                <p:cNvCxnSpPr>
                  <a:cxnSpLocks noChangeShapeType="1"/>
                </p:cNvCxnSpPr>
                <p:nvPr/>
              </p:nvCxnSpPr>
              <p:spPr bwMode="auto">
                <a:xfrm flipV="1">
                  <a:off x="938825" y="1460818"/>
                  <a:ext cx="2513330" cy="34480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44" name="直線接點 43"/>
                <p:cNvCxnSpPr>
                  <a:cxnSpLocks noChangeShapeType="1"/>
                </p:cNvCxnSpPr>
                <p:nvPr/>
              </p:nvCxnSpPr>
              <p:spPr bwMode="auto">
                <a:xfrm flipV="1">
                  <a:off x="938825" y="1785303"/>
                  <a:ext cx="2837180" cy="2032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45" name="直線接點 44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1510348"/>
                  <a:ext cx="2945765" cy="29019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46" name="直線接點 45"/>
                <p:cNvCxnSpPr>
                  <a:cxnSpLocks noChangeShapeType="1"/>
                </p:cNvCxnSpPr>
                <p:nvPr/>
              </p:nvCxnSpPr>
              <p:spPr bwMode="auto">
                <a:xfrm flipV="1">
                  <a:off x="926125" y="1319213"/>
                  <a:ext cx="3155950" cy="48133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47" name="直線接點 46"/>
                <p:cNvCxnSpPr>
                  <a:cxnSpLocks noChangeShapeType="1"/>
                </p:cNvCxnSpPr>
                <p:nvPr/>
              </p:nvCxnSpPr>
              <p:spPr bwMode="auto">
                <a:xfrm flipV="1">
                  <a:off x="938825" y="1681798"/>
                  <a:ext cx="3151505" cy="123825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48" name="直線接點 47"/>
                <p:cNvCxnSpPr>
                  <a:cxnSpLocks noChangeShapeType="1"/>
                </p:cNvCxnSpPr>
                <p:nvPr/>
              </p:nvCxnSpPr>
              <p:spPr bwMode="auto">
                <a:xfrm flipV="1">
                  <a:off x="908345" y="1056323"/>
                  <a:ext cx="3020060" cy="762000"/>
                </a:xfrm>
                <a:prstGeom prst="line">
                  <a:avLst/>
                </a:prstGeom>
                <a:grpFill/>
                <a:ln w="6350" algn="ctr">
                  <a:solidFill>
                    <a:srgbClr val="D0CECE"/>
                  </a:solidFill>
                  <a:miter lim="800000"/>
                  <a:headEnd/>
                  <a:tailEnd/>
                </a:ln>
                <a:extLst/>
              </p:spPr>
            </p:cxnSp>
            <p:sp>
              <p:nvSpPr>
                <p:cNvPr id="49" name="流程圖: 接點 48"/>
                <p:cNvSpPr>
                  <a:spLocks noChangeArrowheads="1"/>
                </p:cNvSpPr>
                <p:nvPr/>
              </p:nvSpPr>
              <p:spPr bwMode="auto">
                <a:xfrm>
                  <a:off x="866435" y="1743710"/>
                  <a:ext cx="124460" cy="101918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50" name="AutoShape 572"/>
                <p:cNvSpPr>
                  <a:spLocks noChangeArrowheads="1"/>
                </p:cNvSpPr>
                <p:nvPr/>
              </p:nvSpPr>
              <p:spPr bwMode="auto">
                <a:xfrm>
                  <a:off x="1113450" y="49561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51" name="AutoShape 573"/>
                <p:cNvSpPr>
                  <a:spLocks noChangeArrowheads="1"/>
                </p:cNvSpPr>
                <p:nvPr/>
              </p:nvSpPr>
              <p:spPr bwMode="auto">
                <a:xfrm>
                  <a:off x="1048680" y="69818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52" name="AutoShape 574"/>
                <p:cNvSpPr>
                  <a:spLocks noChangeArrowheads="1"/>
                </p:cNvSpPr>
                <p:nvPr/>
              </p:nvSpPr>
              <p:spPr bwMode="auto">
                <a:xfrm>
                  <a:off x="1161710" y="90011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53" name="AutoShape 575"/>
                <p:cNvSpPr>
                  <a:spLocks noChangeArrowheads="1"/>
                </p:cNvSpPr>
                <p:nvPr/>
              </p:nvSpPr>
              <p:spPr bwMode="auto">
                <a:xfrm>
                  <a:off x="1378880" y="76231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54" name="AutoShape 577"/>
                <p:cNvSpPr>
                  <a:spLocks noChangeArrowheads="1"/>
                </p:cNvSpPr>
                <p:nvPr/>
              </p:nvSpPr>
              <p:spPr bwMode="auto">
                <a:xfrm>
                  <a:off x="1252515" y="147986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55" name="AutoShape 578"/>
                <p:cNvSpPr>
                  <a:spLocks noChangeArrowheads="1"/>
                </p:cNvSpPr>
                <p:nvPr/>
              </p:nvSpPr>
              <p:spPr bwMode="auto">
                <a:xfrm>
                  <a:off x="1301410" y="112363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56" name="AutoShape 579"/>
                <p:cNvSpPr>
                  <a:spLocks noChangeArrowheads="1"/>
                </p:cNvSpPr>
                <p:nvPr/>
              </p:nvSpPr>
              <p:spPr bwMode="auto">
                <a:xfrm>
                  <a:off x="1378880" y="55721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57" name="AutoShape 580"/>
                <p:cNvSpPr>
                  <a:spLocks noChangeArrowheads="1"/>
                </p:cNvSpPr>
                <p:nvPr/>
              </p:nvSpPr>
              <p:spPr bwMode="auto">
                <a:xfrm>
                  <a:off x="1657010" y="164179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58" name="AutoShape 581"/>
                <p:cNvSpPr>
                  <a:spLocks noChangeArrowheads="1"/>
                </p:cNvSpPr>
                <p:nvPr/>
              </p:nvSpPr>
              <p:spPr bwMode="auto">
                <a:xfrm>
                  <a:off x="1657010" y="121443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59" name="AutoShape 582"/>
                <p:cNvSpPr>
                  <a:spLocks noChangeArrowheads="1"/>
                </p:cNvSpPr>
                <p:nvPr/>
              </p:nvSpPr>
              <p:spPr bwMode="auto">
                <a:xfrm>
                  <a:off x="1996735" y="150590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60" name="AutoShape 583"/>
                <p:cNvSpPr>
                  <a:spLocks noChangeArrowheads="1"/>
                </p:cNvSpPr>
                <p:nvPr/>
              </p:nvSpPr>
              <p:spPr bwMode="auto">
                <a:xfrm>
                  <a:off x="1956095" y="114204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61" name="AutoShape 584"/>
                <p:cNvSpPr>
                  <a:spLocks noChangeArrowheads="1"/>
                </p:cNvSpPr>
                <p:nvPr/>
              </p:nvSpPr>
              <p:spPr bwMode="auto">
                <a:xfrm>
                  <a:off x="1657010" y="103282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62" name="AutoShape 585"/>
                <p:cNvSpPr>
                  <a:spLocks noChangeArrowheads="1"/>
                </p:cNvSpPr>
                <p:nvPr/>
              </p:nvSpPr>
              <p:spPr bwMode="auto">
                <a:xfrm>
                  <a:off x="1632880" y="78898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63" name="AutoShape 586"/>
                <p:cNvSpPr>
                  <a:spLocks noChangeArrowheads="1"/>
                </p:cNvSpPr>
                <p:nvPr/>
              </p:nvSpPr>
              <p:spPr bwMode="auto">
                <a:xfrm>
                  <a:off x="1865290" y="60737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64" name="AutoShape 587"/>
                <p:cNvSpPr>
                  <a:spLocks noChangeArrowheads="1"/>
                </p:cNvSpPr>
                <p:nvPr/>
              </p:nvSpPr>
              <p:spPr bwMode="auto">
                <a:xfrm>
                  <a:off x="1970065" y="70580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65" name="AutoShape 588"/>
                <p:cNvSpPr>
                  <a:spLocks noChangeArrowheads="1"/>
                </p:cNvSpPr>
                <p:nvPr/>
              </p:nvSpPr>
              <p:spPr bwMode="auto">
                <a:xfrm>
                  <a:off x="2060870" y="90836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66" name="AutoShape 589"/>
                <p:cNvSpPr>
                  <a:spLocks noChangeArrowheads="1"/>
                </p:cNvSpPr>
                <p:nvPr/>
              </p:nvSpPr>
              <p:spPr bwMode="auto">
                <a:xfrm>
                  <a:off x="1931330" y="25304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67" name="AutoShape 590"/>
                <p:cNvSpPr>
                  <a:spLocks noChangeArrowheads="1"/>
                </p:cNvSpPr>
                <p:nvPr/>
              </p:nvSpPr>
              <p:spPr bwMode="auto">
                <a:xfrm>
                  <a:off x="2343445" y="43084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68" name="AutoShape 591"/>
                <p:cNvSpPr>
                  <a:spLocks noChangeArrowheads="1"/>
                </p:cNvSpPr>
                <p:nvPr/>
              </p:nvSpPr>
              <p:spPr bwMode="auto">
                <a:xfrm>
                  <a:off x="2481240" y="79660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69" name="AutoShape 592"/>
                <p:cNvSpPr>
                  <a:spLocks noChangeArrowheads="1"/>
                </p:cNvSpPr>
                <p:nvPr/>
              </p:nvSpPr>
              <p:spPr bwMode="auto">
                <a:xfrm>
                  <a:off x="2659675" y="50387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70" name="AutoShape 593"/>
                <p:cNvSpPr>
                  <a:spLocks noChangeArrowheads="1"/>
                </p:cNvSpPr>
                <p:nvPr/>
              </p:nvSpPr>
              <p:spPr bwMode="auto">
                <a:xfrm>
                  <a:off x="3015275" y="111347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71" name="AutoShape 594"/>
                <p:cNvSpPr>
                  <a:spLocks noChangeArrowheads="1"/>
                </p:cNvSpPr>
                <p:nvPr/>
              </p:nvSpPr>
              <p:spPr bwMode="auto">
                <a:xfrm>
                  <a:off x="2546010" y="130524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72" name="AutoShape 595"/>
                <p:cNvSpPr>
                  <a:spLocks noChangeArrowheads="1"/>
                </p:cNvSpPr>
                <p:nvPr/>
              </p:nvSpPr>
              <p:spPr bwMode="auto">
                <a:xfrm>
                  <a:off x="2506005" y="168560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73" name="AutoShape 596"/>
                <p:cNvSpPr>
                  <a:spLocks noChangeArrowheads="1"/>
                </p:cNvSpPr>
                <p:nvPr/>
              </p:nvSpPr>
              <p:spPr bwMode="auto">
                <a:xfrm>
                  <a:off x="3452790" y="144303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74" name="AutoShape 597"/>
                <p:cNvSpPr>
                  <a:spLocks noChangeArrowheads="1"/>
                </p:cNvSpPr>
                <p:nvPr/>
              </p:nvSpPr>
              <p:spPr bwMode="auto">
                <a:xfrm>
                  <a:off x="2851445" y="160496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75" name="AutoShape 598"/>
                <p:cNvSpPr>
                  <a:spLocks noChangeArrowheads="1"/>
                </p:cNvSpPr>
                <p:nvPr/>
              </p:nvSpPr>
              <p:spPr bwMode="auto">
                <a:xfrm>
                  <a:off x="3452790" y="192055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76" name="AutoShape 599"/>
                <p:cNvSpPr>
                  <a:spLocks noChangeArrowheads="1"/>
                </p:cNvSpPr>
                <p:nvPr/>
              </p:nvSpPr>
              <p:spPr bwMode="auto">
                <a:xfrm>
                  <a:off x="3776640" y="176752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77" name="AutoShape 600"/>
                <p:cNvSpPr>
                  <a:spLocks noChangeArrowheads="1"/>
                </p:cNvSpPr>
                <p:nvPr/>
              </p:nvSpPr>
              <p:spPr bwMode="auto">
                <a:xfrm>
                  <a:off x="3867445" y="147986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78" name="AutoShape 601"/>
                <p:cNvSpPr>
                  <a:spLocks noChangeArrowheads="1"/>
                </p:cNvSpPr>
                <p:nvPr/>
              </p:nvSpPr>
              <p:spPr bwMode="auto">
                <a:xfrm>
                  <a:off x="4085885" y="167671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79" name="AutoShape 602"/>
                <p:cNvSpPr>
                  <a:spLocks noChangeArrowheads="1"/>
                </p:cNvSpPr>
                <p:nvPr/>
              </p:nvSpPr>
              <p:spPr bwMode="auto">
                <a:xfrm>
                  <a:off x="4077630" y="128873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80" name="AutoShape 603"/>
                <p:cNvSpPr>
                  <a:spLocks noChangeArrowheads="1"/>
                </p:cNvSpPr>
                <p:nvPr/>
              </p:nvSpPr>
              <p:spPr bwMode="auto">
                <a:xfrm>
                  <a:off x="3923325" y="105124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81" name="AutoShape 604"/>
                <p:cNvSpPr>
                  <a:spLocks noChangeArrowheads="1"/>
                </p:cNvSpPr>
                <p:nvPr/>
              </p:nvSpPr>
              <p:spPr bwMode="auto">
                <a:xfrm>
                  <a:off x="3640115" y="114204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82" name="AutoShape 605"/>
                <p:cNvSpPr>
                  <a:spLocks noChangeArrowheads="1"/>
                </p:cNvSpPr>
                <p:nvPr/>
              </p:nvSpPr>
              <p:spPr bwMode="auto">
                <a:xfrm>
                  <a:off x="3713140" y="67151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83" name="AutoShape 606"/>
                <p:cNvSpPr>
                  <a:spLocks noChangeArrowheads="1"/>
                </p:cNvSpPr>
                <p:nvPr/>
              </p:nvSpPr>
              <p:spPr bwMode="auto">
                <a:xfrm>
                  <a:off x="3622335" y="36417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84" name="AutoShape 607"/>
                <p:cNvSpPr>
                  <a:spLocks noChangeArrowheads="1"/>
                </p:cNvSpPr>
                <p:nvPr/>
              </p:nvSpPr>
              <p:spPr bwMode="auto">
                <a:xfrm>
                  <a:off x="3937930" y="33178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85" name="AutoShape 608"/>
                <p:cNvSpPr>
                  <a:spLocks noChangeArrowheads="1"/>
                </p:cNvSpPr>
                <p:nvPr/>
              </p:nvSpPr>
              <p:spPr bwMode="auto">
                <a:xfrm>
                  <a:off x="4158275" y="425768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86" name="AutoShape 609"/>
                <p:cNvSpPr>
                  <a:spLocks noChangeArrowheads="1"/>
                </p:cNvSpPr>
                <p:nvPr/>
              </p:nvSpPr>
              <p:spPr bwMode="auto">
                <a:xfrm>
                  <a:off x="4261780" y="656273"/>
                  <a:ext cx="35560" cy="35560"/>
                </a:xfrm>
                <a:prstGeom prst="flowChartConnector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cxnSp>
              <p:nvCxnSpPr>
                <p:cNvPr id="87" name="直線接點 86"/>
                <p:cNvCxnSpPr>
                  <a:cxnSpLocks noChangeShapeType="1"/>
                </p:cNvCxnSpPr>
                <p:nvPr/>
              </p:nvCxnSpPr>
              <p:spPr bwMode="auto">
                <a:xfrm flipH="1">
                  <a:off x="1066460" y="531813"/>
                  <a:ext cx="64770" cy="16637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88" name="直線接點 87"/>
                <p:cNvCxnSpPr>
                  <a:cxnSpLocks noChangeShapeType="1"/>
                </p:cNvCxnSpPr>
                <p:nvPr/>
              </p:nvCxnSpPr>
              <p:spPr bwMode="auto">
                <a:xfrm>
                  <a:off x="1066460" y="734378"/>
                  <a:ext cx="99695" cy="19621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89" name="直線接點 88"/>
                <p:cNvCxnSpPr>
                  <a:cxnSpLocks noChangeShapeType="1"/>
                </p:cNvCxnSpPr>
                <p:nvPr/>
              </p:nvCxnSpPr>
              <p:spPr bwMode="auto">
                <a:xfrm>
                  <a:off x="1084875" y="734378"/>
                  <a:ext cx="577215" cy="48514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90" name="直線接點 89"/>
                <p:cNvCxnSpPr>
                  <a:cxnSpLocks noChangeShapeType="1"/>
                </p:cNvCxnSpPr>
                <p:nvPr/>
              </p:nvCxnSpPr>
              <p:spPr bwMode="auto">
                <a:xfrm>
                  <a:off x="1079160" y="728663"/>
                  <a:ext cx="299085" cy="5080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91" name="直線接點 90"/>
                <p:cNvCxnSpPr>
                  <a:cxnSpLocks noChangeShapeType="1"/>
                </p:cNvCxnSpPr>
                <p:nvPr/>
              </p:nvCxnSpPr>
              <p:spPr bwMode="auto">
                <a:xfrm flipV="1">
                  <a:off x="1192190" y="574993"/>
                  <a:ext cx="186055" cy="32956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92" name="直線接點 91"/>
                <p:cNvCxnSpPr>
                  <a:cxnSpLocks noChangeShapeType="1"/>
                </p:cNvCxnSpPr>
                <p:nvPr/>
              </p:nvCxnSpPr>
              <p:spPr bwMode="auto">
                <a:xfrm>
                  <a:off x="1131230" y="531813"/>
                  <a:ext cx="247015" cy="4318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93" name="直線接點 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1396660" y="593408"/>
                  <a:ext cx="0" cy="16891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94" name="直線接點 93"/>
                <p:cNvCxnSpPr>
                  <a:cxnSpLocks noChangeShapeType="1"/>
                </p:cNvCxnSpPr>
                <p:nvPr/>
              </p:nvCxnSpPr>
              <p:spPr bwMode="auto">
                <a:xfrm flipV="1">
                  <a:off x="1197905" y="798513"/>
                  <a:ext cx="198755" cy="11938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95" name="直線接點 94"/>
                <p:cNvCxnSpPr>
                  <a:cxnSpLocks noChangeShapeType="1"/>
                </p:cNvCxnSpPr>
                <p:nvPr/>
              </p:nvCxnSpPr>
              <p:spPr bwMode="auto">
                <a:xfrm>
                  <a:off x="1415075" y="780098"/>
                  <a:ext cx="222885" cy="1333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96" name="直線接點 95"/>
                <p:cNvCxnSpPr>
                  <a:cxnSpLocks noChangeShapeType="1"/>
                </p:cNvCxnSpPr>
                <p:nvPr/>
              </p:nvCxnSpPr>
              <p:spPr bwMode="auto">
                <a:xfrm>
                  <a:off x="1409360" y="588328"/>
                  <a:ext cx="254000" cy="20574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97" name="直線接點 96"/>
                <p:cNvCxnSpPr>
                  <a:cxnSpLocks noChangeShapeType="1"/>
                </p:cNvCxnSpPr>
                <p:nvPr/>
              </p:nvCxnSpPr>
              <p:spPr bwMode="auto">
                <a:xfrm flipV="1">
                  <a:off x="1895770" y="284163"/>
                  <a:ext cx="40005" cy="32829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98" name="直線接點 97"/>
                <p:cNvCxnSpPr>
                  <a:cxnSpLocks noChangeShapeType="1"/>
                </p:cNvCxnSpPr>
                <p:nvPr/>
              </p:nvCxnSpPr>
              <p:spPr bwMode="auto">
                <a:xfrm flipV="1">
                  <a:off x="1663360" y="643573"/>
                  <a:ext cx="219075" cy="15049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99" name="直線接點 98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1895770" y="637858"/>
                  <a:ext cx="104775" cy="9779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00" name="直線接點 99"/>
                <p:cNvCxnSpPr>
                  <a:cxnSpLocks noChangeShapeType="1"/>
                </p:cNvCxnSpPr>
                <p:nvPr/>
              </p:nvCxnSpPr>
              <p:spPr bwMode="auto">
                <a:xfrm>
                  <a:off x="1961810" y="284163"/>
                  <a:ext cx="381000" cy="16256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01" name="直線接點 100"/>
                <p:cNvCxnSpPr>
                  <a:cxnSpLocks noChangeShapeType="1"/>
                </p:cNvCxnSpPr>
                <p:nvPr/>
              </p:nvCxnSpPr>
              <p:spPr bwMode="auto">
                <a:xfrm flipV="1">
                  <a:off x="1987845" y="461963"/>
                  <a:ext cx="360045" cy="24384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02" name="直線接點 101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343445" y="448628"/>
                  <a:ext cx="351790" cy="7239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03" name="直線接點 102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361225" y="430848"/>
                  <a:ext cx="150495" cy="39624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04" name="直線接點 103"/>
                <p:cNvCxnSpPr>
                  <a:cxnSpLocks noChangeShapeType="1"/>
                </p:cNvCxnSpPr>
                <p:nvPr/>
              </p:nvCxnSpPr>
              <p:spPr bwMode="auto">
                <a:xfrm flipV="1">
                  <a:off x="1986575" y="741998"/>
                  <a:ext cx="635" cy="43053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05" name="直線接點 104"/>
                <p:cNvCxnSpPr>
                  <a:cxnSpLocks noChangeShapeType="1"/>
                </p:cNvCxnSpPr>
                <p:nvPr/>
              </p:nvCxnSpPr>
              <p:spPr bwMode="auto">
                <a:xfrm>
                  <a:off x="1987845" y="705803"/>
                  <a:ext cx="90805" cy="23812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06" name="直線接點 105"/>
                <p:cNvCxnSpPr>
                  <a:cxnSpLocks noChangeShapeType="1"/>
                </p:cNvCxnSpPr>
                <p:nvPr/>
              </p:nvCxnSpPr>
              <p:spPr bwMode="auto">
                <a:xfrm flipH="1">
                  <a:off x="1986575" y="908368"/>
                  <a:ext cx="91440" cy="23876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07" name="直線接點 106"/>
                <p:cNvCxnSpPr>
                  <a:cxnSpLocks noChangeShapeType="1"/>
                </p:cNvCxnSpPr>
                <p:nvPr/>
              </p:nvCxnSpPr>
              <p:spPr bwMode="auto">
                <a:xfrm flipV="1">
                  <a:off x="1674790" y="710883"/>
                  <a:ext cx="325755" cy="32131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08" name="直線接點 107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1650660" y="788988"/>
                  <a:ext cx="41910" cy="26162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09" name="直線接點 108"/>
                <p:cNvCxnSpPr>
                  <a:cxnSpLocks noChangeShapeType="1"/>
                </p:cNvCxnSpPr>
                <p:nvPr/>
              </p:nvCxnSpPr>
              <p:spPr bwMode="auto">
                <a:xfrm>
                  <a:off x="1662090" y="1037908"/>
                  <a:ext cx="329565" cy="12192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10" name="直線接點 109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1161710" y="917893"/>
                  <a:ext cx="121285" cy="59182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11" name="直線接點 110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1319190" y="1123633"/>
                  <a:ext cx="368300" cy="54864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12" name="直線接點 111"/>
                <p:cNvCxnSpPr>
                  <a:cxnSpLocks noChangeShapeType="1"/>
                </p:cNvCxnSpPr>
                <p:nvPr/>
              </p:nvCxnSpPr>
              <p:spPr bwMode="auto">
                <a:xfrm>
                  <a:off x="1288710" y="1497648"/>
                  <a:ext cx="404495" cy="16129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13" name="直線接點 112"/>
                <p:cNvCxnSpPr>
                  <a:cxnSpLocks noChangeShapeType="1"/>
                </p:cNvCxnSpPr>
                <p:nvPr/>
              </p:nvCxnSpPr>
              <p:spPr bwMode="auto">
                <a:xfrm>
                  <a:off x="1331890" y="1128713"/>
                  <a:ext cx="360680" cy="10350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14" name="直線接點 113"/>
                <p:cNvCxnSpPr>
                  <a:cxnSpLocks noChangeShapeType="1"/>
                </p:cNvCxnSpPr>
                <p:nvPr/>
              </p:nvCxnSpPr>
              <p:spPr bwMode="auto">
                <a:xfrm flipV="1">
                  <a:off x="1319190" y="1037908"/>
                  <a:ext cx="368300" cy="8509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15" name="直線接點 1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1331890" y="806768"/>
                  <a:ext cx="300355" cy="32131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16" name="直線接點 115"/>
                <p:cNvCxnSpPr>
                  <a:cxnSpLocks noChangeShapeType="1"/>
                </p:cNvCxnSpPr>
                <p:nvPr/>
              </p:nvCxnSpPr>
              <p:spPr bwMode="auto">
                <a:xfrm>
                  <a:off x="1301410" y="1497648"/>
                  <a:ext cx="695325" cy="2540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17" name="直線接點 116"/>
                <p:cNvCxnSpPr>
                  <a:cxnSpLocks noChangeShapeType="1"/>
                </p:cNvCxnSpPr>
                <p:nvPr/>
              </p:nvCxnSpPr>
              <p:spPr bwMode="auto">
                <a:xfrm flipV="1">
                  <a:off x="1674790" y="1536383"/>
                  <a:ext cx="326390" cy="10477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18" name="直線接點 117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1674790" y="1250633"/>
                  <a:ext cx="326390" cy="26035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19" name="直線接點 118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499020" y="832803"/>
                  <a:ext cx="77470" cy="50292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20" name="直線接點 119"/>
                <p:cNvCxnSpPr>
                  <a:cxnSpLocks noChangeShapeType="1"/>
                </p:cNvCxnSpPr>
                <p:nvPr/>
              </p:nvCxnSpPr>
              <p:spPr bwMode="auto">
                <a:xfrm flipV="1">
                  <a:off x="1986575" y="814388"/>
                  <a:ext cx="530225" cy="33210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21" name="直線接點 120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695870" y="521653"/>
                  <a:ext cx="337185" cy="62738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22" name="直線接點 121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517435" y="825183"/>
                  <a:ext cx="1573530" cy="88201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23" name="直線接點 122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1973875" y="1142048"/>
                  <a:ext cx="576580" cy="19367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24" name="直線接點 123"/>
                <p:cNvCxnSpPr>
                  <a:cxnSpLocks noChangeShapeType="1"/>
                </p:cNvCxnSpPr>
                <p:nvPr/>
              </p:nvCxnSpPr>
              <p:spPr bwMode="auto">
                <a:xfrm>
                  <a:off x="1986575" y="1147128"/>
                  <a:ext cx="40640" cy="36322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25" name="直線接點 124"/>
                <p:cNvCxnSpPr>
                  <a:cxnSpLocks noChangeShapeType="1"/>
                </p:cNvCxnSpPr>
                <p:nvPr/>
              </p:nvCxnSpPr>
              <p:spPr bwMode="auto">
                <a:xfrm>
                  <a:off x="2001815" y="1536383"/>
                  <a:ext cx="509270" cy="15367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26" name="直線接點 125"/>
                <p:cNvCxnSpPr>
                  <a:cxnSpLocks noChangeShapeType="1"/>
                </p:cNvCxnSpPr>
                <p:nvPr/>
              </p:nvCxnSpPr>
              <p:spPr bwMode="auto">
                <a:xfrm flipV="1">
                  <a:off x="2511085" y="1341438"/>
                  <a:ext cx="55245" cy="34925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27" name="直線接點 126"/>
                <p:cNvCxnSpPr>
                  <a:cxnSpLocks noChangeShapeType="1"/>
                </p:cNvCxnSpPr>
                <p:nvPr/>
              </p:nvCxnSpPr>
              <p:spPr bwMode="auto">
                <a:xfrm flipV="1">
                  <a:off x="2523785" y="1131253"/>
                  <a:ext cx="490855" cy="55372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28" name="直線接點 127"/>
                <p:cNvCxnSpPr>
                  <a:cxnSpLocks noChangeShapeType="1"/>
                </p:cNvCxnSpPr>
                <p:nvPr/>
              </p:nvCxnSpPr>
              <p:spPr bwMode="auto">
                <a:xfrm flipV="1">
                  <a:off x="2551090" y="1118553"/>
                  <a:ext cx="469265" cy="22225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29" name="直線接點 128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563790" y="1341438"/>
                  <a:ext cx="292100" cy="29400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30" name="直線接點 129"/>
                <p:cNvCxnSpPr>
                  <a:cxnSpLocks noChangeShapeType="1"/>
                </p:cNvCxnSpPr>
                <p:nvPr/>
              </p:nvCxnSpPr>
              <p:spPr bwMode="auto">
                <a:xfrm flipH="1">
                  <a:off x="2542200" y="1622743"/>
                  <a:ext cx="309245" cy="8001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31" name="直線接點 130"/>
                <p:cNvCxnSpPr>
                  <a:cxnSpLocks noChangeShapeType="1"/>
                </p:cNvCxnSpPr>
                <p:nvPr/>
              </p:nvCxnSpPr>
              <p:spPr bwMode="auto">
                <a:xfrm flipH="1">
                  <a:off x="2856525" y="1113473"/>
                  <a:ext cx="176530" cy="49657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32" name="直線接點 131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856525" y="1610043"/>
                  <a:ext cx="631825" cy="32766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33" name="直線接點 132"/>
                <p:cNvCxnSpPr>
                  <a:cxnSpLocks noChangeShapeType="1"/>
                </p:cNvCxnSpPr>
                <p:nvPr/>
              </p:nvCxnSpPr>
              <p:spPr bwMode="auto">
                <a:xfrm>
                  <a:off x="3470570" y="1443038"/>
                  <a:ext cx="0" cy="51308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34" name="直線接點 133"/>
                <p:cNvCxnSpPr>
                  <a:cxnSpLocks noChangeShapeType="1"/>
                </p:cNvCxnSpPr>
                <p:nvPr/>
              </p:nvCxnSpPr>
              <p:spPr bwMode="auto">
                <a:xfrm flipH="1">
                  <a:off x="2839380" y="1473518"/>
                  <a:ext cx="643890" cy="14859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35" name="直線接點 134"/>
                <p:cNvCxnSpPr>
                  <a:cxnSpLocks noChangeShapeType="1"/>
                </p:cNvCxnSpPr>
                <p:nvPr/>
              </p:nvCxnSpPr>
              <p:spPr bwMode="auto">
                <a:xfrm>
                  <a:off x="3033055" y="1113473"/>
                  <a:ext cx="437515" cy="32893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36" name="直線接點 135"/>
                <p:cNvCxnSpPr>
                  <a:cxnSpLocks noChangeShapeType="1"/>
                </p:cNvCxnSpPr>
                <p:nvPr/>
              </p:nvCxnSpPr>
              <p:spPr bwMode="auto">
                <a:xfrm>
                  <a:off x="3045755" y="1118553"/>
                  <a:ext cx="598805" cy="2794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37" name="直線接點 136"/>
                <p:cNvCxnSpPr>
                  <a:cxnSpLocks noChangeShapeType="1"/>
                </p:cNvCxnSpPr>
                <p:nvPr/>
              </p:nvCxnSpPr>
              <p:spPr bwMode="auto">
                <a:xfrm flipV="1">
                  <a:off x="3483270" y="1172528"/>
                  <a:ext cx="161290" cy="30035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38" name="直線接點 137"/>
                <p:cNvCxnSpPr>
                  <a:cxnSpLocks noChangeShapeType="1"/>
                </p:cNvCxnSpPr>
                <p:nvPr/>
              </p:nvCxnSpPr>
              <p:spPr bwMode="auto">
                <a:xfrm>
                  <a:off x="3470570" y="1443038"/>
                  <a:ext cx="310515" cy="32956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39" name="直線接點 138"/>
                <p:cNvCxnSpPr>
                  <a:cxnSpLocks noChangeShapeType="1"/>
                </p:cNvCxnSpPr>
                <p:nvPr/>
              </p:nvCxnSpPr>
              <p:spPr bwMode="auto">
                <a:xfrm flipH="1">
                  <a:off x="3470570" y="1798003"/>
                  <a:ext cx="336550" cy="12192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40" name="直線接點 139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627415" y="395288"/>
                  <a:ext cx="103505" cy="27622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41" name="直線接點 140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640115" y="400368"/>
                  <a:ext cx="523240" cy="5588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42" name="直線接點 141"/>
                <p:cNvCxnSpPr>
                  <a:cxnSpLocks noChangeShapeType="1"/>
                </p:cNvCxnSpPr>
                <p:nvPr/>
              </p:nvCxnSpPr>
              <p:spPr bwMode="auto">
                <a:xfrm flipH="1">
                  <a:off x="3749335" y="661353"/>
                  <a:ext cx="517525" cy="2794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43" name="直線接點 142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4176690" y="461963"/>
                  <a:ext cx="90170" cy="19939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44" name="直線接點 143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974125" y="350203"/>
                  <a:ext cx="184150" cy="9334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45" name="直線接點 144"/>
                <p:cNvCxnSpPr>
                  <a:cxnSpLocks noChangeShapeType="1"/>
                </p:cNvCxnSpPr>
                <p:nvPr/>
              </p:nvCxnSpPr>
              <p:spPr bwMode="auto">
                <a:xfrm flipH="1">
                  <a:off x="3652815" y="350203"/>
                  <a:ext cx="320675" cy="4508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46" name="直線接點 145"/>
                <p:cNvCxnSpPr>
                  <a:cxnSpLocks noChangeShapeType="1"/>
                </p:cNvCxnSpPr>
                <p:nvPr/>
              </p:nvCxnSpPr>
              <p:spPr bwMode="auto">
                <a:xfrm flipH="1">
                  <a:off x="3749335" y="362903"/>
                  <a:ext cx="193675" cy="32639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47" name="直線接點 146"/>
                <p:cNvCxnSpPr>
                  <a:cxnSpLocks noChangeShapeType="1"/>
                </p:cNvCxnSpPr>
                <p:nvPr/>
              </p:nvCxnSpPr>
              <p:spPr bwMode="auto">
                <a:xfrm>
                  <a:off x="3955710" y="367983"/>
                  <a:ext cx="310515" cy="29337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48" name="直線接點 147"/>
                <p:cNvCxnSpPr>
                  <a:cxnSpLocks noChangeShapeType="1"/>
                </p:cNvCxnSpPr>
                <p:nvPr/>
              </p:nvCxnSpPr>
              <p:spPr bwMode="auto">
                <a:xfrm flipH="1">
                  <a:off x="3718220" y="456248"/>
                  <a:ext cx="470535" cy="24574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49" name="直線接點 148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718220" y="676593"/>
                  <a:ext cx="240665" cy="39179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50" name="直線接點 149"/>
                <p:cNvCxnSpPr>
                  <a:cxnSpLocks noChangeShapeType="1"/>
                </p:cNvCxnSpPr>
                <p:nvPr/>
              </p:nvCxnSpPr>
              <p:spPr bwMode="auto">
                <a:xfrm flipV="1">
                  <a:off x="3657895" y="701993"/>
                  <a:ext cx="59690" cy="43942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51" name="直線接點 150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953805" y="1081723"/>
                  <a:ext cx="123190" cy="22415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52" name="直線接點 151"/>
                <p:cNvCxnSpPr>
                  <a:cxnSpLocks noChangeShapeType="1"/>
                </p:cNvCxnSpPr>
                <p:nvPr/>
              </p:nvCxnSpPr>
              <p:spPr bwMode="auto">
                <a:xfrm flipH="1">
                  <a:off x="3657895" y="1056323"/>
                  <a:ext cx="295910" cy="8509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53" name="直線接點 152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488985" y="1460818"/>
                  <a:ext cx="378460" cy="3619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54" name="直線接點 153"/>
                <p:cNvCxnSpPr>
                  <a:cxnSpLocks noChangeShapeType="1"/>
                </p:cNvCxnSpPr>
                <p:nvPr/>
              </p:nvCxnSpPr>
              <p:spPr bwMode="auto">
                <a:xfrm flipH="1">
                  <a:off x="3903640" y="1288733"/>
                  <a:ext cx="191770" cy="20891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55" name="直線接點 154"/>
                <p:cNvCxnSpPr>
                  <a:cxnSpLocks noChangeShapeType="1"/>
                </p:cNvCxnSpPr>
                <p:nvPr/>
              </p:nvCxnSpPr>
              <p:spPr bwMode="auto">
                <a:xfrm>
                  <a:off x="4077630" y="1306513"/>
                  <a:ext cx="26035" cy="36957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56" name="直線接點 155"/>
                <p:cNvCxnSpPr>
                  <a:cxnSpLocks noChangeShapeType="1"/>
                </p:cNvCxnSpPr>
                <p:nvPr/>
              </p:nvCxnSpPr>
              <p:spPr bwMode="auto">
                <a:xfrm flipH="1">
                  <a:off x="3794420" y="1479868"/>
                  <a:ext cx="90805" cy="28702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57" name="直線接點 156"/>
                <p:cNvCxnSpPr>
                  <a:cxnSpLocks noChangeShapeType="1"/>
                </p:cNvCxnSpPr>
                <p:nvPr/>
              </p:nvCxnSpPr>
              <p:spPr bwMode="auto">
                <a:xfrm flipH="1">
                  <a:off x="3776640" y="1707198"/>
                  <a:ext cx="314325" cy="77470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58" name="直線接點 157"/>
                <p:cNvCxnSpPr>
                  <a:cxnSpLocks noChangeShapeType="1"/>
                </p:cNvCxnSpPr>
                <p:nvPr/>
              </p:nvCxnSpPr>
              <p:spPr bwMode="auto">
                <a:xfrm flipV="1">
                  <a:off x="3928405" y="686753"/>
                  <a:ext cx="338455" cy="36893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159" name="直線接點 158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1179490" y="936308"/>
                  <a:ext cx="152400" cy="217805"/>
                </a:xfrm>
                <a:prstGeom prst="line">
                  <a:avLst/>
                </a:prstGeom>
                <a:grpFill/>
                <a:ln w="635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</p:cxnSp>
            <p:sp>
              <p:nvSpPr>
                <p:cNvPr id="160" name="流程圖: 接點 159"/>
                <p:cNvSpPr>
                  <a:spLocks noChangeArrowheads="1"/>
                </p:cNvSpPr>
                <p:nvPr/>
              </p:nvSpPr>
              <p:spPr bwMode="auto">
                <a:xfrm>
                  <a:off x="2664755" y="877253"/>
                  <a:ext cx="1727835" cy="1144905"/>
                </a:xfrm>
                <a:prstGeom prst="flowChartConnector">
                  <a:avLst/>
                </a:prstGeom>
                <a:grpFill/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161" name="流程圖: 接點 160"/>
                <p:cNvSpPr>
                  <a:spLocks noChangeArrowheads="1"/>
                </p:cNvSpPr>
                <p:nvPr/>
              </p:nvSpPr>
              <p:spPr bwMode="auto">
                <a:xfrm rot="816866">
                  <a:off x="930570" y="317183"/>
                  <a:ext cx="1408430" cy="1002665"/>
                </a:xfrm>
                <a:prstGeom prst="flowChartConnector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162" name="流程圖: 接點 161"/>
                <p:cNvSpPr>
                  <a:spLocks noChangeArrowheads="1"/>
                </p:cNvSpPr>
                <p:nvPr/>
              </p:nvSpPr>
              <p:spPr bwMode="auto">
                <a:xfrm rot="816866">
                  <a:off x="997880" y="418148"/>
                  <a:ext cx="499745" cy="582930"/>
                </a:xfrm>
                <a:prstGeom prst="flowChartConnector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TW" altLang="en-US" sz="3600" b="1"/>
                </a:p>
              </p:txBody>
            </p:sp>
            <p:sp>
              <p:nvSpPr>
                <p:cNvPr id="163" name="文字方塊 50"/>
                <p:cNvSpPr txBox="1">
                  <a:spLocks noChangeArrowheads="1"/>
                </p:cNvSpPr>
                <p:nvPr/>
              </p:nvSpPr>
              <p:spPr bwMode="auto">
                <a:xfrm>
                  <a:off x="3639042" y="4099"/>
                  <a:ext cx="784331" cy="248944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rot="0" vert="horz" wrap="none" lIns="91440" tIns="45720" rIns="91440" bIns="4572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TW" sz="1600" b="1" kern="100">
                      <a:effectLst/>
                      <a:latin typeface="Times"/>
                      <a:ea typeface="標楷體"/>
                      <a:cs typeface="Times New Roman"/>
                    </a:rPr>
                    <a:t>家庭成員</a:t>
                  </a:r>
                  <a:endParaRPr lang="zh-TW" sz="1600" b="1" kern="100">
                    <a:effectLst/>
                    <a:latin typeface="Times"/>
                    <a:ea typeface="新細明體"/>
                    <a:cs typeface="Times New Roman"/>
                  </a:endParaRPr>
                </a:p>
              </p:txBody>
            </p:sp>
            <p:sp>
              <p:nvSpPr>
                <p:cNvPr id="164" name="文字方塊 586"/>
                <p:cNvSpPr txBox="1">
                  <a:spLocks noChangeArrowheads="1"/>
                </p:cNvSpPr>
                <p:nvPr/>
              </p:nvSpPr>
              <p:spPr bwMode="auto">
                <a:xfrm>
                  <a:off x="422705" y="1670440"/>
                  <a:ext cx="511364" cy="53383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91440" tIns="45720" rIns="91440" bIns="45720" anchor="t" anchorCtr="0" upright="1"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TW" sz="1600" b="1" kern="100">
                      <a:effectLst/>
                      <a:latin typeface="Times"/>
                      <a:ea typeface="標楷體"/>
                      <a:cs typeface="Times New Roman"/>
                    </a:rPr>
                    <a:t>個人</a:t>
                  </a:r>
                  <a:endParaRPr lang="zh-TW" sz="1600" b="1" kern="100">
                    <a:effectLst/>
                    <a:latin typeface="Times"/>
                    <a:ea typeface="新細明體"/>
                    <a:cs typeface="Times New Roman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en-US" sz="1600" b="1" kern="100">
                      <a:effectLst/>
                      <a:latin typeface="Times New Roman"/>
                      <a:ea typeface="標楷體"/>
                      <a:cs typeface="Times New Roman"/>
                    </a:rPr>
                    <a:t>(ego)</a:t>
                  </a:r>
                  <a:endParaRPr lang="zh-TW" sz="1600" b="1" kern="100">
                    <a:effectLst/>
                    <a:latin typeface="Times"/>
                    <a:ea typeface="新細明體"/>
                    <a:cs typeface="Times New Roman"/>
                  </a:endParaRPr>
                </a:p>
              </p:txBody>
            </p:sp>
          </p:grpSp>
        </p:grpSp>
      </p:grpSp>
      <p:sp>
        <p:nvSpPr>
          <p:cNvPr id="207" name="矩形 206"/>
          <p:cNvSpPr/>
          <p:nvPr/>
        </p:nvSpPr>
        <p:spPr>
          <a:xfrm>
            <a:off x="1555268" y="5934878"/>
            <a:ext cx="66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err="1"/>
              <a:t>McAuley</a:t>
            </a:r>
            <a:r>
              <a:rPr lang="en-US" altLang="zh-TW" sz="1400" u="sng" dirty="0"/>
              <a:t>, J., &amp; </a:t>
            </a:r>
            <a:r>
              <a:rPr lang="en-US" altLang="zh-TW" sz="1400" u="sng" dirty="0" err="1"/>
              <a:t>Leskovec</a:t>
            </a:r>
            <a:r>
              <a:rPr lang="en-US" altLang="zh-TW" sz="1400" u="sng" dirty="0"/>
              <a:t>, J. (2012). Learning to discover social circles in ego networks. In Advances in Neural Information Processing Systems 25 (pp. 548-556</a:t>
            </a:r>
            <a:r>
              <a:rPr lang="en-US" altLang="zh-TW" sz="1400" u="sng" dirty="0" smtClean="0"/>
              <a:t>).</a:t>
            </a:r>
            <a:endParaRPr lang="zh-TW" altLang="en-US" sz="1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696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zh-TW" altLang="en-US" dirty="0"/>
              <a:t>社群網路之社群</a:t>
            </a:r>
            <a:r>
              <a:rPr lang="zh-TW" altLang="en-US" dirty="0" smtClean="0"/>
              <a:t>偵測 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15617" y="1095941"/>
            <a:ext cx="6920753" cy="5641778"/>
          </a:xfrm>
          <a:prstGeom prst="rect">
            <a:avLst/>
          </a:prstGeom>
        </p:spPr>
      </p:sp>
      <p:sp>
        <p:nvSpPr>
          <p:cNvPr id="7" name="矩形 6"/>
          <p:cNvSpPr/>
          <p:nvPr/>
        </p:nvSpPr>
        <p:spPr>
          <a:xfrm>
            <a:off x="1317050" y="1619736"/>
            <a:ext cx="1905081" cy="24141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340" indent="-180340">
              <a:spcAft>
                <a:spcPts val="0"/>
              </a:spcAft>
            </a:pP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Girvan and Newman (2002)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  <a:p>
            <a:pPr marL="180340" indent="-180340">
              <a:spcAft>
                <a:spcPts val="0"/>
              </a:spcAft>
            </a:pP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Information centrality </a:t>
            </a:r>
            <a:b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</a:b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(2004)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  <a:p>
            <a:pPr marL="180340" indent="-180340">
              <a:spcAft>
                <a:spcPts val="0"/>
              </a:spcAft>
            </a:pP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Edge clustering coefficient</a:t>
            </a:r>
            <a:b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</a:b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(2004)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  <a:p>
            <a:pPr marL="180340" indent="-180340">
              <a:spcAft>
                <a:spcPts val="0"/>
              </a:spcAft>
            </a:pP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Max flow </a:t>
            </a:r>
            <a:b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</a:b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(2005)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06622" y="1625830"/>
            <a:ext cx="1905081" cy="24080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340" indent="-180340">
              <a:spcAft>
                <a:spcPts val="0"/>
              </a:spcAft>
            </a:pP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Greedy optimization (2004)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  <a:p>
            <a:pPr marL="180340" indent="-180340">
              <a:spcAft>
                <a:spcPts val="0"/>
              </a:spcAft>
            </a:pP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Spectral optimization</a:t>
            </a:r>
            <a:b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</a:b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(2006)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  <a:p>
            <a:pPr marL="180340" indent="-180340">
              <a:spcAft>
                <a:spcPts val="0"/>
              </a:spcAft>
            </a:pPr>
            <a:r>
              <a:rPr lang="en-US" sz="1400" kern="100" dirty="0" err="1">
                <a:effectLst/>
                <a:latin typeface="Times New Roman"/>
                <a:ea typeface="標楷體"/>
                <a:cs typeface="Times New Roman"/>
              </a:rPr>
              <a:t>Exteral</a:t>
            </a: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 optimization </a:t>
            </a:r>
            <a:b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</a:b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(2007</a:t>
            </a:r>
            <a:r>
              <a:rPr lang="en-US" sz="1400" kern="100" dirty="0" smtClean="0">
                <a:effectLst/>
                <a:latin typeface="Times New Roman"/>
                <a:ea typeface="標楷體"/>
                <a:cs typeface="Times New Roman"/>
              </a:rPr>
              <a:t>)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  <a:p>
            <a:pPr marL="180340" indent="-180340">
              <a:spcAft>
                <a:spcPts val="0"/>
              </a:spcAft>
            </a:pPr>
            <a:r>
              <a:rPr lang="en-US" sz="1400" b="1" kern="100" dirty="0" smtClean="0">
                <a:solidFill>
                  <a:schemeClr val="tx2"/>
                </a:solidFill>
                <a:effectLst/>
                <a:latin typeface="Times New Roman"/>
                <a:ea typeface="標楷體"/>
                <a:cs typeface="Times New Roman"/>
              </a:rPr>
              <a:t>BGLL</a:t>
            </a:r>
            <a:br>
              <a:rPr lang="en-US" sz="1400" b="1" kern="100" dirty="0" smtClean="0">
                <a:solidFill>
                  <a:schemeClr val="tx2"/>
                </a:solidFill>
                <a:effectLst/>
                <a:latin typeface="Times New Roman"/>
                <a:ea typeface="標楷體"/>
                <a:cs typeface="Times New Roman"/>
              </a:rPr>
            </a:br>
            <a:r>
              <a:rPr lang="en-US" sz="1400" b="1" kern="100" dirty="0" smtClean="0">
                <a:solidFill>
                  <a:schemeClr val="tx2"/>
                </a:solidFill>
                <a:effectLst/>
                <a:latin typeface="Times New Roman"/>
                <a:ea typeface="標楷體"/>
                <a:cs typeface="Times New Roman"/>
              </a:rPr>
              <a:t>(2008</a:t>
            </a:r>
            <a:r>
              <a:rPr lang="en-US" sz="1400" b="1" kern="100" dirty="0">
                <a:solidFill>
                  <a:schemeClr val="tx2"/>
                </a:solidFill>
                <a:effectLst/>
                <a:latin typeface="Times New Roman"/>
                <a:ea typeface="標楷體"/>
                <a:cs typeface="Times New Roman"/>
              </a:rPr>
              <a:t>)</a:t>
            </a:r>
            <a:endParaRPr lang="zh-TW" sz="1400" kern="100" dirty="0">
              <a:solidFill>
                <a:schemeClr val="tx2"/>
              </a:solidFill>
              <a:effectLst/>
              <a:latin typeface="細明體"/>
              <a:ea typeface="新細明體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04786" y="1619675"/>
            <a:ext cx="1905081" cy="241419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0"/>
              </a:spcAft>
            </a:pPr>
            <a:r>
              <a:rPr lang="en-US" sz="1400" kern="100" dirty="0">
                <a:effectLst/>
                <a:latin typeface="Times New Roman"/>
                <a:ea typeface="新細明體"/>
                <a:cs typeface="Times New Roman"/>
              </a:rPr>
              <a:t>Embedding in space + k-means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  <a:p>
            <a:pPr lvl="0">
              <a:spcAft>
                <a:spcPts val="0"/>
              </a:spcAft>
            </a:pPr>
            <a:r>
              <a:rPr lang="en-US" sz="1400" kern="100" dirty="0" err="1" smtClean="0">
                <a:effectLst/>
                <a:latin typeface="Times New Roman"/>
                <a:ea typeface="新細明體"/>
                <a:cs typeface="Times New Roman"/>
              </a:rPr>
              <a:t>Walktrap</a:t>
            </a:r>
            <a:r>
              <a:rPr lang="en-US" sz="1400" kern="100" dirty="0" smtClean="0">
                <a:effectLst/>
                <a:latin typeface="Times New Roman"/>
                <a:ea typeface="新細明體"/>
                <a:cs typeface="Times New Roman"/>
              </a:rPr>
              <a:t> </a:t>
            </a:r>
            <a:br>
              <a:rPr lang="en-US" sz="1400" kern="100" dirty="0" smtClean="0">
                <a:effectLst/>
                <a:latin typeface="Times New Roman"/>
                <a:ea typeface="新細明體"/>
                <a:cs typeface="Times New Roman"/>
              </a:rPr>
            </a:br>
            <a:r>
              <a:rPr lang="en-US" sz="1400" kern="100" dirty="0" smtClean="0">
                <a:effectLst/>
                <a:latin typeface="Times New Roman"/>
                <a:ea typeface="新細明體"/>
                <a:cs typeface="Times New Roman"/>
              </a:rPr>
              <a:t>   (2005</a:t>
            </a:r>
            <a:r>
              <a:rPr lang="en-US" sz="1400" kern="100" dirty="0">
                <a:effectLst/>
                <a:latin typeface="Times New Roman"/>
                <a:ea typeface="新細明體"/>
                <a:cs typeface="Times New Roman"/>
              </a:rPr>
              <a:t>)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17129" y="5105224"/>
            <a:ext cx="1905081" cy="170642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340" indent="-180340">
              <a:spcAft>
                <a:spcPts val="0"/>
              </a:spcAft>
            </a:pP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k-core </a:t>
            </a:r>
            <a:r>
              <a:rPr lang="en-US" sz="1400" kern="100" dirty="0" err="1">
                <a:effectLst/>
                <a:latin typeface="Times New Roman"/>
                <a:ea typeface="標楷體"/>
                <a:cs typeface="Times New Roman"/>
              </a:rPr>
              <a:t>dectection</a:t>
            </a: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 (2003</a:t>
            </a:r>
            <a:r>
              <a:rPr lang="en-US" sz="1400" kern="100" dirty="0" smtClean="0">
                <a:effectLst/>
                <a:latin typeface="Times New Roman"/>
                <a:ea typeface="標楷體"/>
                <a:cs typeface="Times New Roman"/>
              </a:rPr>
              <a:t>)</a:t>
            </a:r>
            <a:r>
              <a:rPr lang="en-US" sz="1400" kern="100" dirty="0">
                <a:effectLst/>
                <a:latin typeface="Times New Roman"/>
                <a:ea typeface="標楷體"/>
                <a:cs typeface="Times New Roman"/>
              </a:rPr>
              <a:t> 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  <a:p>
            <a:pPr marL="180340" indent="-180340">
              <a:spcAft>
                <a:spcPts val="0"/>
              </a:spcAft>
            </a:pPr>
            <a:r>
              <a:rPr lang="en-US" sz="1400" kern="100" dirty="0">
                <a:solidFill>
                  <a:schemeClr val="tx1"/>
                </a:solidFill>
                <a:effectLst/>
                <a:latin typeface="Times New Roman"/>
                <a:ea typeface="標楷體"/>
                <a:cs typeface="Times New Roman"/>
              </a:rPr>
              <a:t>SCAN </a:t>
            </a:r>
            <a:r>
              <a:rPr lang="en-US" sz="1400" kern="100" dirty="0" smtClean="0">
                <a:solidFill>
                  <a:schemeClr val="tx1"/>
                </a:solidFill>
                <a:effectLst/>
                <a:latin typeface="Times New Roman"/>
                <a:ea typeface="標楷體"/>
                <a:cs typeface="Times New Roman"/>
              </a:rPr>
              <a:t/>
            </a:r>
            <a:br>
              <a:rPr lang="en-US" sz="1400" kern="100" dirty="0" smtClean="0">
                <a:solidFill>
                  <a:schemeClr val="tx1"/>
                </a:solidFill>
                <a:effectLst/>
                <a:latin typeface="Times New Roman"/>
                <a:ea typeface="標楷體"/>
                <a:cs typeface="Times New Roman"/>
              </a:rPr>
            </a:br>
            <a:r>
              <a:rPr lang="en-US" sz="1400" kern="100" dirty="0" smtClean="0">
                <a:solidFill>
                  <a:schemeClr val="tx1"/>
                </a:solidFill>
                <a:effectLst/>
                <a:latin typeface="Times New Roman"/>
                <a:ea typeface="標楷體"/>
                <a:cs typeface="Times New Roman"/>
              </a:rPr>
              <a:t>(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Times New Roman"/>
                <a:ea typeface="標楷體"/>
                <a:cs typeface="Times New Roman"/>
              </a:rPr>
              <a:t>2007)</a:t>
            </a:r>
            <a:endParaRPr lang="zh-TW" sz="1400" kern="100" dirty="0">
              <a:solidFill>
                <a:schemeClr val="tx1"/>
              </a:solidFill>
              <a:effectLst/>
              <a:latin typeface="細明體"/>
              <a:ea typeface="新細明體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04745" y="5105225"/>
            <a:ext cx="1905081" cy="170697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04800" indent="-304800">
              <a:spcAft>
                <a:spcPts val="0"/>
              </a:spcAft>
            </a:pPr>
            <a:r>
              <a:rPr lang="en-US" sz="1400" kern="100" dirty="0">
                <a:effectLst/>
                <a:latin typeface="Times New Roman"/>
                <a:ea typeface="新細明體"/>
                <a:cs typeface="Times New Roman"/>
              </a:rPr>
              <a:t>MCL </a:t>
            </a:r>
            <a:br>
              <a:rPr lang="en-US" sz="1400" kern="100" dirty="0">
                <a:effectLst/>
                <a:latin typeface="Times New Roman"/>
                <a:ea typeface="新細明體"/>
                <a:cs typeface="Times New Roman"/>
              </a:rPr>
            </a:br>
            <a:r>
              <a:rPr lang="en-US" sz="1400" kern="100" dirty="0">
                <a:effectLst/>
                <a:latin typeface="Times New Roman"/>
                <a:ea typeface="新細明體"/>
                <a:cs typeface="Times New Roman"/>
              </a:rPr>
              <a:t>(2000) 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  <a:p>
            <a:pPr marL="304800" indent="-304800">
              <a:spcAft>
                <a:spcPts val="0"/>
              </a:spcAft>
            </a:pPr>
            <a:r>
              <a:rPr lang="en-US" sz="1400" kern="100" dirty="0" err="1">
                <a:effectLst/>
                <a:latin typeface="Times New Roman"/>
                <a:ea typeface="新細明體"/>
                <a:cs typeface="Times New Roman"/>
              </a:rPr>
              <a:t>Infomap</a:t>
            </a:r>
            <a:r>
              <a:rPr lang="en-US" sz="1400" kern="100" dirty="0">
                <a:effectLst/>
                <a:latin typeface="Times New Roman"/>
                <a:ea typeface="新細明體"/>
                <a:cs typeface="Times New Roman"/>
              </a:rPr>
              <a:t> </a:t>
            </a:r>
            <a:br>
              <a:rPr lang="en-US" sz="1400" kern="100" dirty="0">
                <a:effectLst/>
                <a:latin typeface="Times New Roman"/>
                <a:ea typeface="新細明體"/>
                <a:cs typeface="Times New Roman"/>
              </a:rPr>
            </a:br>
            <a:r>
              <a:rPr lang="en-US" sz="1400" kern="100" dirty="0">
                <a:effectLst/>
                <a:latin typeface="Times New Roman"/>
                <a:ea typeface="新細明體"/>
                <a:cs typeface="Times New Roman"/>
              </a:rPr>
              <a:t>(2008)</a:t>
            </a:r>
            <a:endParaRPr lang="zh-TW" sz="1400" kern="100" dirty="0">
              <a:effectLst/>
              <a:latin typeface="細明體"/>
              <a:ea typeface="新細明體"/>
              <a:cs typeface="Times New Roman"/>
            </a:endParaRPr>
          </a:p>
          <a:p>
            <a:pPr marL="304800" indent="-304800">
              <a:spcAft>
                <a:spcPts val="0"/>
              </a:spcAft>
            </a:pPr>
            <a:r>
              <a:rPr lang="en-US" sz="1400" kern="100" dirty="0" smtClean="0">
                <a:solidFill>
                  <a:schemeClr val="tx1"/>
                </a:solidFill>
                <a:effectLst/>
                <a:latin typeface="Times New Roman"/>
                <a:ea typeface="新細明體"/>
                <a:cs typeface="Times New Roman"/>
              </a:rPr>
              <a:t>LPA</a:t>
            </a:r>
            <a:br>
              <a:rPr lang="en-US" sz="1400" kern="100" dirty="0" smtClean="0">
                <a:solidFill>
                  <a:schemeClr val="tx1"/>
                </a:solidFill>
                <a:effectLst/>
                <a:latin typeface="Times New Roman"/>
                <a:ea typeface="新細明體"/>
                <a:cs typeface="Times New Roman"/>
              </a:rPr>
            </a:br>
            <a:r>
              <a:rPr lang="en-US" sz="1400" kern="100" dirty="0" smtClean="0">
                <a:solidFill>
                  <a:schemeClr val="tx1"/>
                </a:solidFill>
                <a:effectLst/>
                <a:latin typeface="Times New Roman"/>
                <a:ea typeface="新細明體"/>
                <a:cs typeface="Times New Roman"/>
              </a:rPr>
              <a:t>(2009</a:t>
            </a:r>
            <a:r>
              <a:rPr lang="en-US" sz="1400" b="1" kern="100" dirty="0">
                <a:solidFill>
                  <a:schemeClr val="tx2"/>
                </a:solidFill>
                <a:effectLst/>
                <a:latin typeface="Times New Roman"/>
                <a:ea typeface="新細明體"/>
                <a:cs typeface="Times New Roman"/>
              </a:rPr>
              <a:t>)</a:t>
            </a:r>
            <a:endParaRPr lang="zh-TW" sz="1400" kern="100" dirty="0">
              <a:solidFill>
                <a:schemeClr val="tx2"/>
              </a:solidFill>
              <a:effectLst/>
              <a:latin typeface="細明體"/>
              <a:ea typeface="新細明體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35895" y="5080793"/>
            <a:ext cx="1849914" cy="10778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sz="2400" b="1" kern="100" dirty="0">
                <a:effectLst/>
                <a:latin typeface="Times New Roman"/>
                <a:ea typeface="標楷體"/>
                <a:cs typeface="Times New Roman"/>
              </a:rPr>
              <a:t>社群偵測</a:t>
            </a:r>
            <a:r>
              <a:rPr lang="en-US" sz="2400" b="1" kern="100" dirty="0">
                <a:effectLst/>
                <a:latin typeface="Times New Roman"/>
                <a:ea typeface="標楷體"/>
                <a:cs typeface="Times New Roman"/>
              </a:rPr>
              <a:t/>
            </a:r>
            <a:br>
              <a:rPr lang="en-US" sz="2400" b="1" kern="100" dirty="0">
                <a:effectLst/>
                <a:latin typeface="Times New Roman"/>
                <a:ea typeface="標楷體"/>
                <a:cs typeface="Times New Roman"/>
              </a:rPr>
            </a:br>
            <a:r>
              <a:rPr lang="zh-TW" sz="2400" b="1" kern="100" dirty="0">
                <a:effectLst/>
                <a:latin typeface="Times New Roman"/>
                <a:ea typeface="標楷體"/>
                <a:cs typeface="Times New Roman"/>
              </a:rPr>
              <a:t>圖形分群</a:t>
            </a:r>
            <a:endParaRPr lang="zh-TW" sz="2400" b="1" kern="100" dirty="0">
              <a:effectLst/>
              <a:latin typeface="細明體"/>
              <a:ea typeface="新細明體"/>
              <a:cs typeface="Times New Roman"/>
            </a:endParaRPr>
          </a:p>
          <a:p>
            <a:pPr algn="ctr">
              <a:spcAft>
                <a:spcPts val="0"/>
              </a:spcAft>
            </a:pPr>
            <a:r>
              <a:rPr lang="zh-TW" sz="2400" b="1" kern="100" dirty="0">
                <a:effectLst/>
                <a:latin typeface="Times New Roman"/>
                <a:ea typeface="標楷體"/>
                <a:cs typeface="Times New Roman"/>
              </a:rPr>
              <a:t>演算法</a:t>
            </a:r>
            <a:endParaRPr lang="zh-TW" sz="2400" b="1" kern="100" dirty="0">
              <a:effectLst/>
              <a:latin typeface="細明體"/>
              <a:ea typeface="新細明體"/>
              <a:cs typeface="Times New Roman"/>
            </a:endParaRPr>
          </a:p>
        </p:txBody>
      </p:sp>
      <p:cxnSp>
        <p:nvCxnSpPr>
          <p:cNvPr id="13" name="直線接點 12"/>
          <p:cNvCxnSpPr>
            <a:stCxn id="12" idx="0"/>
            <a:endCxn id="8" idx="2"/>
          </p:cNvCxnSpPr>
          <p:nvPr/>
        </p:nvCxnSpPr>
        <p:spPr>
          <a:xfrm flipH="1" flipV="1">
            <a:off x="4559162" y="4033866"/>
            <a:ext cx="1690" cy="1046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3222224" y="5912232"/>
            <a:ext cx="824004" cy="4598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 flipV="1">
            <a:off x="3222264" y="4204433"/>
            <a:ext cx="824020" cy="1085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5035589" y="4203814"/>
            <a:ext cx="769111" cy="1085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035445" y="5912696"/>
            <a:ext cx="769168" cy="37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317054" y="1152269"/>
            <a:ext cx="1904241" cy="4676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b="1" kern="100">
                <a:solidFill>
                  <a:schemeClr val="bg1"/>
                </a:solidFill>
                <a:effectLst/>
                <a:latin typeface="Times New Roman"/>
                <a:ea typeface="標楷體"/>
                <a:cs typeface="Times New Roman"/>
              </a:rPr>
              <a:t>分裂</a:t>
            </a:r>
            <a:endParaRPr lang="zh-TW" kern="100">
              <a:solidFill>
                <a:schemeClr val="bg1"/>
              </a:solidFill>
              <a:effectLst/>
              <a:latin typeface="細明體"/>
              <a:ea typeface="新細明體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07602" y="1158234"/>
            <a:ext cx="1904241" cy="4676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b="1" kern="100" dirty="0" smtClean="0">
                <a:solidFill>
                  <a:schemeClr val="bg1"/>
                </a:solidFill>
                <a:effectLst/>
                <a:latin typeface="Times New Roman"/>
                <a:ea typeface="標楷體"/>
                <a:cs typeface="Times New Roman"/>
              </a:rPr>
              <a:t>品質</a:t>
            </a:r>
            <a:r>
              <a:rPr lang="zh-TW" b="1" kern="100" dirty="0">
                <a:solidFill>
                  <a:schemeClr val="bg1"/>
                </a:solidFill>
                <a:effectLst/>
                <a:latin typeface="Times New Roman"/>
                <a:ea typeface="標楷體"/>
                <a:cs typeface="Times New Roman"/>
              </a:rPr>
              <a:t>最佳化</a:t>
            </a:r>
            <a:endParaRPr lang="zh-TW" kern="100" dirty="0">
              <a:solidFill>
                <a:schemeClr val="bg1"/>
              </a:solidFill>
              <a:effectLst/>
              <a:latin typeface="細明體"/>
              <a:ea typeface="新細明體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05757" y="1152205"/>
            <a:ext cx="1904241" cy="4676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b="1" kern="100" dirty="0">
                <a:solidFill>
                  <a:schemeClr val="bg1"/>
                </a:solidFill>
                <a:effectLst/>
                <a:latin typeface="Times New Roman"/>
                <a:ea typeface="標楷體"/>
                <a:cs typeface="Times New Roman"/>
              </a:rPr>
              <a:t>節點分群</a:t>
            </a:r>
            <a:endParaRPr lang="zh-TW" kern="100" dirty="0">
              <a:solidFill>
                <a:schemeClr val="bg1"/>
              </a:solidFill>
              <a:effectLst/>
              <a:latin typeface="細明體"/>
              <a:ea typeface="新細明體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05797" y="4638735"/>
            <a:ext cx="1904241" cy="4676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b="1" kern="100" dirty="0">
                <a:solidFill>
                  <a:schemeClr val="bg1"/>
                </a:solidFill>
                <a:effectLst/>
                <a:latin typeface="Times New Roman"/>
                <a:ea typeface="標楷體"/>
                <a:cs typeface="Times New Roman"/>
              </a:rPr>
              <a:t>基於模型</a:t>
            </a:r>
            <a:endParaRPr lang="zh-TW" kern="100" dirty="0">
              <a:solidFill>
                <a:schemeClr val="bg1"/>
              </a:solidFill>
              <a:effectLst/>
              <a:latin typeface="細明體"/>
              <a:ea typeface="新細明體"/>
              <a:cs typeface="Times New Roman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8062" y="4638735"/>
            <a:ext cx="1904241" cy="4676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b="1" kern="100" dirty="0">
                <a:solidFill>
                  <a:schemeClr val="bg1"/>
                </a:solidFill>
                <a:effectLst/>
                <a:latin typeface="Times New Roman"/>
                <a:ea typeface="標楷體"/>
                <a:cs typeface="Times New Roman"/>
              </a:rPr>
              <a:t>子圖探索</a:t>
            </a:r>
            <a:endParaRPr lang="zh-TW" kern="100" dirty="0">
              <a:solidFill>
                <a:schemeClr val="bg1"/>
              </a:solidFill>
              <a:effectLst/>
              <a:latin typeface="細明體"/>
              <a:ea typeface="新細明體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47664" y="4010870"/>
            <a:ext cx="6496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/>
              <a:t>Papadopoulos, S., </a:t>
            </a:r>
            <a:r>
              <a:rPr lang="en-US" altLang="zh-TW" sz="1400" u="sng" dirty="0" err="1"/>
              <a:t>Kompatsiaris</a:t>
            </a:r>
            <a:r>
              <a:rPr lang="en-US" altLang="zh-TW" sz="1400" u="sng" dirty="0"/>
              <a:t>, Y., </a:t>
            </a:r>
            <a:r>
              <a:rPr lang="en-US" altLang="zh-TW" sz="1400" u="sng" dirty="0" err="1"/>
              <a:t>Vakali</a:t>
            </a:r>
            <a:r>
              <a:rPr lang="en-US" altLang="zh-TW" sz="1400" u="sng" dirty="0"/>
              <a:t>, A., &amp; </a:t>
            </a:r>
            <a:r>
              <a:rPr lang="en-US" altLang="zh-TW" sz="1400" u="sng" dirty="0" err="1"/>
              <a:t>Spyridonos</a:t>
            </a:r>
            <a:r>
              <a:rPr lang="en-US" altLang="zh-TW" sz="1400" u="sng" dirty="0"/>
              <a:t>, P. (2012). Community detection in social media. Data Mining and Knowledge Discovery, 24(3), 515-554.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654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Modularity – Q</a:t>
            </a:r>
            <a:r>
              <a:rPr lang="zh-TW" altLang="zh-TW" dirty="0" smtClean="0"/>
              <a:t>值</a:t>
            </a:r>
            <a:r>
              <a:rPr lang="en-US" altLang="zh-TW" dirty="0" smtClean="0"/>
              <a:t> (1/2)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799201" y="1846090"/>
                <a:ext cx="2325637" cy="1059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kern="100" smtClean="0">
                          <a:latin typeface="Cambria Math"/>
                        </a:rPr>
                        <m:t>𝑄</m:t>
                      </m:r>
                      <m:r>
                        <a:rPr lang="en-US" altLang="zh-TW" sz="3200" kern="10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TW" altLang="zh-TW" sz="3200" i="1" kern="10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3200" kern="10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3200" b="0" i="1" kern="100" smtClean="0">
                              <a:latin typeface="Cambria Math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3200" i="1" kern="10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3200" kern="10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3200" kern="100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01" y="1846090"/>
                <a:ext cx="2325637" cy="105984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5065924" y="4053289"/>
                <a:ext cx="3522631" cy="1543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kern="100" smtClean="0">
                          <a:latin typeface="Cambria Math"/>
                        </a:rPr>
                        <m:t>𝑄</m:t>
                      </m:r>
                      <m:r>
                        <a:rPr lang="en-US" altLang="zh-TW" sz="3200" kern="10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TW" altLang="zh-TW" sz="3200" i="1" kern="10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3200" kern="10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3200" b="0" i="0" kern="100" smtClean="0">
                              <a:latin typeface="Cambria Math"/>
                            </a:rPr>
                            <m:t>c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3200" i="1" kern="10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3200" i="1" kern="10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kern="10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TW" sz="3200" kern="100">
                                      <a:latin typeface="Cambria Math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zh-TW" sz="3200" kern="100">
                                  <a:latin typeface="Cambria Math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3200" i="1" kern="10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3200" kern="10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3200" kern="10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3200" kern="1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zh-TW" sz="32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924" y="4053289"/>
                <a:ext cx="3522631" cy="1543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82" name="向下箭號 81"/>
          <p:cNvSpPr/>
          <p:nvPr/>
        </p:nvSpPr>
        <p:spPr>
          <a:xfrm>
            <a:off x="6652310" y="3405277"/>
            <a:ext cx="514724" cy="72094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/>
          <p:cNvSpPr txBox="1"/>
          <p:nvPr/>
        </p:nvSpPr>
        <p:spPr>
          <a:xfrm>
            <a:off x="192411" y="613568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群</a:t>
            </a:r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組</a:t>
            </a:r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之內邊密集</a:t>
            </a:r>
            <a:r>
              <a:rPr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群組</a:t>
            </a:r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之間邊鬆散</a:t>
            </a:r>
            <a:endParaRPr lang="zh-TW" altLang="en-US" sz="2400" b="1" dirty="0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01382" y="1583362"/>
            <a:ext cx="4792343" cy="4319597"/>
            <a:chOff x="201382" y="1412776"/>
            <a:chExt cx="4792343" cy="4490184"/>
          </a:xfrm>
        </p:grpSpPr>
        <p:sp>
          <p:nvSpPr>
            <p:cNvPr id="132" name="橢圓 131"/>
            <p:cNvSpPr>
              <a:spLocks noChangeArrowheads="1"/>
            </p:cNvSpPr>
            <p:nvPr/>
          </p:nvSpPr>
          <p:spPr bwMode="auto">
            <a:xfrm>
              <a:off x="1604074" y="3679890"/>
              <a:ext cx="1900115" cy="2223070"/>
            </a:xfrm>
            <a:prstGeom prst="ellipse">
              <a:avLst/>
            </a:prstGeom>
            <a:noFill/>
            <a:ln w="38100" cap="flat" cmpd="sng" algn="ctr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181" name="橢圓 180"/>
            <p:cNvSpPr>
              <a:spLocks noChangeArrowheads="1"/>
            </p:cNvSpPr>
            <p:nvPr/>
          </p:nvSpPr>
          <p:spPr bwMode="auto">
            <a:xfrm>
              <a:off x="201382" y="1413276"/>
              <a:ext cx="1900356" cy="2222752"/>
            </a:xfrm>
            <a:prstGeom prst="ellipse">
              <a:avLst/>
            </a:prstGeom>
            <a:noFill/>
            <a:ln w="38100" cap="flat" cmpd="sng" algn="ctr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185" name="橢圓 184"/>
            <p:cNvSpPr>
              <a:spLocks noChangeArrowheads="1"/>
            </p:cNvSpPr>
            <p:nvPr/>
          </p:nvSpPr>
          <p:spPr bwMode="auto">
            <a:xfrm>
              <a:off x="3092974" y="1412776"/>
              <a:ext cx="1900751" cy="2223252"/>
            </a:xfrm>
            <a:prstGeom prst="ellipse">
              <a:avLst/>
            </a:prstGeom>
            <a:noFill/>
            <a:ln w="38100" cap="flat" cmpd="sng" algn="ctr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189" name="橢圓 188"/>
            <p:cNvSpPr>
              <a:spLocks noChangeArrowheads="1"/>
            </p:cNvSpPr>
            <p:nvPr/>
          </p:nvSpPr>
          <p:spPr bwMode="auto">
            <a:xfrm>
              <a:off x="1045030" y="1634355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190" name="橢圓 189"/>
            <p:cNvSpPr>
              <a:spLocks noChangeArrowheads="1"/>
            </p:cNvSpPr>
            <p:nvPr/>
          </p:nvSpPr>
          <p:spPr bwMode="auto">
            <a:xfrm>
              <a:off x="628287" y="2127008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191" name="橢圓 190"/>
            <p:cNvSpPr>
              <a:spLocks noChangeArrowheads="1"/>
            </p:cNvSpPr>
            <p:nvPr/>
          </p:nvSpPr>
          <p:spPr bwMode="auto">
            <a:xfrm>
              <a:off x="1431279" y="2127008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192" name="橢圓 191"/>
            <p:cNvSpPr>
              <a:spLocks noChangeArrowheads="1"/>
            </p:cNvSpPr>
            <p:nvPr/>
          </p:nvSpPr>
          <p:spPr bwMode="auto">
            <a:xfrm>
              <a:off x="1431279" y="2771246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193" name="橢圓 192"/>
            <p:cNvSpPr>
              <a:spLocks noChangeArrowheads="1"/>
            </p:cNvSpPr>
            <p:nvPr/>
          </p:nvSpPr>
          <p:spPr bwMode="auto">
            <a:xfrm>
              <a:off x="1092025" y="3271666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194" name="橢圓 193"/>
            <p:cNvSpPr>
              <a:spLocks noChangeArrowheads="1"/>
            </p:cNvSpPr>
            <p:nvPr/>
          </p:nvSpPr>
          <p:spPr bwMode="auto">
            <a:xfrm>
              <a:off x="646347" y="2796746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cxnSp>
          <p:nvCxnSpPr>
            <p:cNvPr id="195" name="直線接點 194"/>
            <p:cNvCxnSpPr>
              <a:cxnSpLocks noChangeShapeType="1"/>
            </p:cNvCxnSpPr>
            <p:nvPr/>
          </p:nvCxnSpPr>
          <p:spPr bwMode="auto">
            <a:xfrm flipH="1" flipV="1">
              <a:off x="793823" y="2980042"/>
              <a:ext cx="323487" cy="323072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直線接點 195"/>
            <p:cNvCxnSpPr>
              <a:cxnSpLocks noChangeShapeType="1"/>
            </p:cNvCxnSpPr>
            <p:nvPr/>
          </p:nvCxnSpPr>
          <p:spPr bwMode="auto">
            <a:xfrm flipV="1">
              <a:off x="819143" y="2878619"/>
              <a:ext cx="612136" cy="2550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直線接點 196"/>
            <p:cNvCxnSpPr>
              <a:cxnSpLocks noChangeShapeType="1"/>
            </p:cNvCxnSpPr>
            <p:nvPr/>
          </p:nvCxnSpPr>
          <p:spPr bwMode="auto">
            <a:xfrm flipH="1" flipV="1">
              <a:off x="775762" y="2310304"/>
              <a:ext cx="680794" cy="49239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" name="直線接點 197"/>
            <p:cNvCxnSpPr>
              <a:cxnSpLocks noChangeShapeType="1"/>
            </p:cNvCxnSpPr>
            <p:nvPr/>
          </p:nvCxnSpPr>
          <p:spPr bwMode="auto">
            <a:xfrm flipH="1">
              <a:off x="801083" y="2234381"/>
              <a:ext cx="630196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直線接點 198"/>
            <p:cNvCxnSpPr>
              <a:cxnSpLocks noChangeShapeType="1"/>
            </p:cNvCxnSpPr>
            <p:nvPr/>
          </p:nvCxnSpPr>
          <p:spPr bwMode="auto">
            <a:xfrm flipV="1">
              <a:off x="1517678" y="2341754"/>
              <a:ext cx="0" cy="429491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直線接點 199"/>
            <p:cNvCxnSpPr>
              <a:cxnSpLocks noChangeShapeType="1"/>
            </p:cNvCxnSpPr>
            <p:nvPr/>
          </p:nvCxnSpPr>
          <p:spPr bwMode="auto">
            <a:xfrm flipV="1">
              <a:off x="793823" y="1849101"/>
              <a:ext cx="337585" cy="979094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1" name="橢圓 200"/>
            <p:cNvSpPr>
              <a:spLocks noChangeArrowheads="1"/>
            </p:cNvSpPr>
            <p:nvPr/>
          </p:nvSpPr>
          <p:spPr bwMode="auto">
            <a:xfrm>
              <a:off x="3560536" y="1665417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02" name="橢圓 201"/>
            <p:cNvSpPr>
              <a:spLocks noChangeArrowheads="1"/>
            </p:cNvSpPr>
            <p:nvPr/>
          </p:nvSpPr>
          <p:spPr bwMode="auto">
            <a:xfrm>
              <a:off x="3423317" y="2341738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03" name="橢圓 202"/>
            <p:cNvSpPr>
              <a:spLocks noChangeArrowheads="1"/>
            </p:cNvSpPr>
            <p:nvPr/>
          </p:nvSpPr>
          <p:spPr bwMode="auto">
            <a:xfrm>
              <a:off x="3549904" y="3116057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04" name="橢圓 203"/>
            <p:cNvSpPr>
              <a:spLocks noChangeArrowheads="1"/>
            </p:cNvSpPr>
            <p:nvPr/>
          </p:nvSpPr>
          <p:spPr bwMode="auto">
            <a:xfrm>
              <a:off x="4200898" y="3186418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05" name="橢圓 204"/>
            <p:cNvSpPr>
              <a:spLocks noChangeArrowheads="1"/>
            </p:cNvSpPr>
            <p:nvPr/>
          </p:nvSpPr>
          <p:spPr bwMode="auto">
            <a:xfrm>
              <a:off x="4526159" y="3016933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06" name="橢圓 205"/>
            <p:cNvSpPr>
              <a:spLocks noChangeArrowheads="1"/>
            </p:cNvSpPr>
            <p:nvPr/>
          </p:nvSpPr>
          <p:spPr bwMode="auto">
            <a:xfrm>
              <a:off x="4607475" y="2473751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07" name="橢圓 206"/>
            <p:cNvSpPr>
              <a:spLocks noChangeArrowheads="1"/>
            </p:cNvSpPr>
            <p:nvPr/>
          </p:nvSpPr>
          <p:spPr bwMode="auto">
            <a:xfrm>
              <a:off x="4576980" y="1810713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08" name="橢圓 207"/>
            <p:cNvSpPr>
              <a:spLocks noChangeArrowheads="1"/>
            </p:cNvSpPr>
            <p:nvPr/>
          </p:nvSpPr>
          <p:spPr bwMode="auto">
            <a:xfrm>
              <a:off x="4028102" y="1583363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cxnSp>
          <p:nvCxnSpPr>
            <p:cNvPr id="209" name="直線接點 208"/>
            <p:cNvCxnSpPr>
              <a:cxnSpLocks noChangeShapeType="1"/>
            </p:cNvCxnSpPr>
            <p:nvPr/>
          </p:nvCxnSpPr>
          <p:spPr bwMode="auto">
            <a:xfrm flipH="1" flipV="1">
              <a:off x="3570809" y="2525034"/>
              <a:ext cx="655395" cy="692832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直線接點 209"/>
            <p:cNvCxnSpPr>
              <a:cxnSpLocks noChangeShapeType="1"/>
            </p:cNvCxnSpPr>
            <p:nvPr/>
          </p:nvCxnSpPr>
          <p:spPr bwMode="auto">
            <a:xfrm flipV="1">
              <a:off x="3509716" y="1880096"/>
              <a:ext cx="137219" cy="461533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" name="直線接點 210"/>
            <p:cNvCxnSpPr>
              <a:cxnSpLocks noChangeShapeType="1"/>
            </p:cNvCxnSpPr>
            <p:nvPr/>
          </p:nvCxnSpPr>
          <p:spPr bwMode="auto">
            <a:xfrm flipV="1">
              <a:off x="3570808" y="1918087"/>
              <a:ext cx="1006172" cy="455101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" name="直線接點 211"/>
            <p:cNvCxnSpPr>
              <a:cxnSpLocks noChangeShapeType="1"/>
            </p:cNvCxnSpPr>
            <p:nvPr/>
          </p:nvCxnSpPr>
          <p:spPr bwMode="auto">
            <a:xfrm>
              <a:off x="3596113" y="2449112"/>
              <a:ext cx="1011362" cy="132013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直線接點 212"/>
            <p:cNvCxnSpPr>
              <a:cxnSpLocks noChangeShapeType="1"/>
            </p:cNvCxnSpPr>
            <p:nvPr/>
          </p:nvCxnSpPr>
          <p:spPr bwMode="auto">
            <a:xfrm flipH="1" flipV="1">
              <a:off x="4663380" y="2025460"/>
              <a:ext cx="30495" cy="448291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" name="直線接點 213"/>
            <p:cNvCxnSpPr>
              <a:cxnSpLocks noChangeShapeType="1"/>
            </p:cNvCxnSpPr>
            <p:nvPr/>
          </p:nvCxnSpPr>
          <p:spPr bwMode="auto">
            <a:xfrm flipV="1">
              <a:off x="3697396" y="1766660"/>
              <a:ext cx="356011" cy="1380846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直線接點 214"/>
            <p:cNvCxnSpPr>
              <a:cxnSpLocks noChangeShapeType="1"/>
            </p:cNvCxnSpPr>
            <p:nvPr/>
          </p:nvCxnSpPr>
          <p:spPr bwMode="auto">
            <a:xfrm flipV="1">
              <a:off x="3697396" y="3293792"/>
              <a:ext cx="503503" cy="5562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直線接點 215"/>
            <p:cNvCxnSpPr>
              <a:cxnSpLocks noChangeShapeType="1"/>
            </p:cNvCxnSpPr>
            <p:nvPr/>
          </p:nvCxnSpPr>
          <p:spPr bwMode="auto">
            <a:xfrm>
              <a:off x="4175592" y="1766639"/>
              <a:ext cx="457188" cy="738504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" name="直線接點 216"/>
            <p:cNvCxnSpPr>
              <a:cxnSpLocks noChangeShapeType="1"/>
            </p:cNvCxnSpPr>
            <p:nvPr/>
          </p:nvCxnSpPr>
          <p:spPr bwMode="auto">
            <a:xfrm flipH="1">
              <a:off x="4612558" y="2688432"/>
              <a:ext cx="81315" cy="328418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" name="直線接點 217"/>
            <p:cNvCxnSpPr>
              <a:cxnSpLocks noChangeShapeType="1"/>
            </p:cNvCxnSpPr>
            <p:nvPr/>
          </p:nvCxnSpPr>
          <p:spPr bwMode="auto">
            <a:xfrm flipH="1">
              <a:off x="3722701" y="1994009"/>
              <a:ext cx="879585" cy="1229422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9" name="橢圓 218"/>
            <p:cNvSpPr>
              <a:spLocks noChangeArrowheads="1"/>
            </p:cNvSpPr>
            <p:nvPr/>
          </p:nvSpPr>
          <p:spPr bwMode="auto">
            <a:xfrm>
              <a:off x="2328685" y="3859629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20" name="橢圓 219"/>
            <p:cNvSpPr>
              <a:spLocks noChangeArrowheads="1"/>
            </p:cNvSpPr>
            <p:nvPr/>
          </p:nvSpPr>
          <p:spPr bwMode="auto">
            <a:xfrm>
              <a:off x="2953441" y="4243528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21" name="橢圓 220"/>
            <p:cNvSpPr>
              <a:spLocks noChangeArrowheads="1"/>
            </p:cNvSpPr>
            <p:nvPr/>
          </p:nvSpPr>
          <p:spPr bwMode="auto">
            <a:xfrm>
              <a:off x="3050605" y="4980281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22" name="橢圓 221"/>
            <p:cNvSpPr>
              <a:spLocks noChangeArrowheads="1"/>
            </p:cNvSpPr>
            <p:nvPr/>
          </p:nvSpPr>
          <p:spPr bwMode="auto">
            <a:xfrm>
              <a:off x="2026139" y="4213355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23" name="橢圓 222"/>
            <p:cNvSpPr>
              <a:spLocks noChangeArrowheads="1"/>
            </p:cNvSpPr>
            <p:nvPr/>
          </p:nvSpPr>
          <p:spPr bwMode="auto">
            <a:xfrm>
              <a:off x="1908894" y="4925825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24" name="橢圓 223"/>
            <p:cNvSpPr>
              <a:spLocks noChangeArrowheads="1"/>
            </p:cNvSpPr>
            <p:nvPr/>
          </p:nvSpPr>
          <p:spPr bwMode="auto">
            <a:xfrm>
              <a:off x="2231346" y="5422690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sp>
          <p:nvSpPr>
            <p:cNvPr id="225" name="橢圓 224"/>
            <p:cNvSpPr>
              <a:spLocks noChangeArrowheads="1"/>
            </p:cNvSpPr>
            <p:nvPr/>
          </p:nvSpPr>
          <p:spPr bwMode="auto">
            <a:xfrm>
              <a:off x="2767936" y="5458712"/>
              <a:ext cx="172796" cy="214746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3100"/>
            </a:p>
          </p:txBody>
        </p:sp>
        <p:cxnSp>
          <p:nvCxnSpPr>
            <p:cNvPr id="226" name="直線接點 225"/>
            <p:cNvCxnSpPr>
              <a:cxnSpLocks noChangeShapeType="1"/>
            </p:cNvCxnSpPr>
            <p:nvPr/>
          </p:nvCxnSpPr>
          <p:spPr bwMode="auto">
            <a:xfrm flipV="1">
              <a:off x="1995293" y="4428102"/>
              <a:ext cx="117245" cy="49772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" name="直線接點 226"/>
            <p:cNvCxnSpPr>
              <a:cxnSpLocks noChangeShapeType="1"/>
            </p:cNvCxnSpPr>
            <p:nvPr/>
          </p:nvCxnSpPr>
          <p:spPr bwMode="auto">
            <a:xfrm flipH="1" flipV="1">
              <a:off x="2198935" y="4320729"/>
              <a:ext cx="754506" cy="30174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" name="直線接點 227"/>
            <p:cNvCxnSpPr>
              <a:cxnSpLocks noChangeShapeType="1"/>
            </p:cNvCxnSpPr>
            <p:nvPr/>
          </p:nvCxnSpPr>
          <p:spPr bwMode="auto">
            <a:xfrm>
              <a:off x="3039839" y="4458274"/>
              <a:ext cx="97163" cy="522007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直線接點 228"/>
            <p:cNvCxnSpPr>
              <a:cxnSpLocks noChangeShapeType="1"/>
            </p:cNvCxnSpPr>
            <p:nvPr/>
          </p:nvCxnSpPr>
          <p:spPr bwMode="auto">
            <a:xfrm flipV="1">
              <a:off x="2378617" y="5087654"/>
              <a:ext cx="671707" cy="36648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" name="直線接點 229"/>
            <p:cNvCxnSpPr>
              <a:cxnSpLocks noChangeShapeType="1"/>
            </p:cNvCxnSpPr>
            <p:nvPr/>
          </p:nvCxnSpPr>
          <p:spPr bwMode="auto">
            <a:xfrm flipV="1">
              <a:off x="2915428" y="5163577"/>
              <a:ext cx="160483" cy="326582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" name="直線接點 230"/>
            <p:cNvCxnSpPr>
              <a:cxnSpLocks noChangeShapeType="1"/>
            </p:cNvCxnSpPr>
            <p:nvPr/>
          </p:nvCxnSpPr>
          <p:spPr bwMode="auto">
            <a:xfrm>
              <a:off x="2403919" y="5530063"/>
              <a:ext cx="363761" cy="36022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" name="直線接點 231"/>
            <p:cNvCxnSpPr>
              <a:cxnSpLocks noChangeShapeType="1"/>
            </p:cNvCxnSpPr>
            <p:nvPr/>
          </p:nvCxnSpPr>
          <p:spPr bwMode="auto">
            <a:xfrm flipH="1" flipV="1">
              <a:off x="2476178" y="4042925"/>
              <a:ext cx="599733" cy="968806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直線接點 232"/>
            <p:cNvCxnSpPr>
              <a:cxnSpLocks noChangeShapeType="1"/>
            </p:cNvCxnSpPr>
            <p:nvPr/>
          </p:nvCxnSpPr>
          <p:spPr bwMode="auto">
            <a:xfrm flipH="1" flipV="1">
              <a:off x="2415083" y="4074374"/>
              <a:ext cx="439250" cy="1384337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" name="直線接點 233"/>
            <p:cNvCxnSpPr>
              <a:cxnSpLocks noChangeShapeType="1"/>
            </p:cNvCxnSpPr>
            <p:nvPr/>
          </p:nvCxnSpPr>
          <p:spPr bwMode="auto">
            <a:xfrm flipV="1">
              <a:off x="2317744" y="4042925"/>
              <a:ext cx="36246" cy="137976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直線接點 234"/>
            <p:cNvCxnSpPr>
              <a:cxnSpLocks noChangeShapeType="1"/>
            </p:cNvCxnSpPr>
            <p:nvPr/>
          </p:nvCxnSpPr>
          <p:spPr bwMode="auto">
            <a:xfrm flipV="1">
              <a:off x="2081690" y="4426824"/>
              <a:ext cx="897056" cy="606374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" name="直線接點 235"/>
            <p:cNvCxnSpPr>
              <a:cxnSpLocks noChangeShapeType="1"/>
            </p:cNvCxnSpPr>
            <p:nvPr/>
          </p:nvCxnSpPr>
          <p:spPr bwMode="auto">
            <a:xfrm flipH="1">
              <a:off x="1604075" y="1772734"/>
              <a:ext cx="1956461" cy="461548"/>
            </a:xfrm>
            <a:prstGeom prst="line">
              <a:avLst/>
            </a:prstGeom>
            <a:noFill/>
            <a:ln w="12700" cap="flat" cmpd="sng" algn="ctr">
              <a:solidFill>
                <a:srgbClr val="7F7F7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" name="直線接點 236"/>
            <p:cNvCxnSpPr>
              <a:cxnSpLocks noChangeShapeType="1"/>
            </p:cNvCxnSpPr>
            <p:nvPr/>
          </p:nvCxnSpPr>
          <p:spPr bwMode="auto">
            <a:xfrm flipH="1" flipV="1">
              <a:off x="1264821" y="3379040"/>
              <a:ext cx="1063864" cy="587963"/>
            </a:xfrm>
            <a:prstGeom prst="line">
              <a:avLst/>
            </a:prstGeom>
            <a:noFill/>
            <a:ln w="12700" cap="flat" cmpd="sng" algn="ctr">
              <a:solidFill>
                <a:srgbClr val="7F7F7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" name="直線接點 237"/>
            <p:cNvCxnSpPr>
              <a:cxnSpLocks noChangeShapeType="1"/>
            </p:cNvCxnSpPr>
            <p:nvPr/>
          </p:nvCxnSpPr>
          <p:spPr bwMode="auto">
            <a:xfrm flipH="1">
              <a:off x="3100933" y="3299353"/>
              <a:ext cx="474277" cy="975624"/>
            </a:xfrm>
            <a:prstGeom prst="line">
              <a:avLst/>
            </a:prstGeom>
            <a:noFill/>
            <a:ln w="12700" cap="flat" cmpd="sng" algn="ctr">
              <a:solidFill>
                <a:srgbClr val="7F7F7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" name="直線接點 238"/>
            <p:cNvCxnSpPr>
              <a:cxnSpLocks noChangeShapeType="1"/>
            </p:cNvCxnSpPr>
            <p:nvPr/>
          </p:nvCxnSpPr>
          <p:spPr bwMode="auto">
            <a:xfrm flipH="1">
              <a:off x="2056385" y="3299355"/>
              <a:ext cx="1518824" cy="1657919"/>
            </a:xfrm>
            <a:prstGeom prst="line">
              <a:avLst/>
            </a:prstGeom>
            <a:noFill/>
            <a:ln w="12700" cap="flat" cmpd="sng" algn="ctr">
              <a:solidFill>
                <a:srgbClr val="7F7F7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4073003" y="4509120"/>
                <a:ext cx="7419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3200" b="1" i="1" kern="10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200" b="1" i="1" kern="100">
                              <a:latin typeface="Cambria Math"/>
                            </a:rPr>
                            <m:t>𝒆</m:t>
                          </m:r>
                        </m:e>
                        <m:sub>
                          <m:r>
                            <a:rPr lang="en-US" altLang="zh-TW" sz="3200" b="1" i="1" kern="100">
                              <a:latin typeface="Cambria Math"/>
                            </a:rPr>
                            <m:t>𝒊𝒊</m:t>
                          </m:r>
                        </m:sub>
                      </m:sSub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003" y="4509120"/>
                <a:ext cx="741934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323663" y="2507746"/>
                <a:ext cx="729110" cy="620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3200" b="1" i="1" kern="10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3200" b="1" i="1" kern="10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altLang="zh-TW" sz="3200" b="1" i="1" kern="100">
                              <a:latin typeface="Cambria Math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3200" b="1" i="1" kern="100">
                              <a:latin typeface="Cambria Math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63" y="2507746"/>
                <a:ext cx="729110" cy="6204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單箭頭接點 239"/>
          <p:cNvCxnSpPr/>
          <p:nvPr/>
        </p:nvCxnSpPr>
        <p:spPr>
          <a:xfrm>
            <a:off x="2767680" y="3126575"/>
            <a:ext cx="369323" cy="59557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單箭頭接點 240"/>
          <p:cNvCxnSpPr>
            <a:stCxn id="7" idx="1"/>
          </p:cNvCxnSpPr>
          <p:nvPr/>
        </p:nvCxnSpPr>
        <p:spPr>
          <a:xfrm flipH="1" flipV="1">
            <a:off x="3223401" y="4801507"/>
            <a:ext cx="849602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93725" y="5930696"/>
            <a:ext cx="3970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/>
              <a:t>Newman, M. E., &amp; Girvan, M. (2004). Finding and evaluating community structure in networks. Physical review E, 69(2), 026113.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877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Modularity – Q</a:t>
            </a:r>
            <a:r>
              <a:rPr lang="zh-TW" altLang="zh-TW" dirty="0" smtClean="0"/>
              <a:t>值</a:t>
            </a:r>
            <a:r>
              <a:rPr lang="en-US" altLang="zh-TW" dirty="0" smtClean="0"/>
              <a:t> </a:t>
            </a:r>
            <a:r>
              <a:rPr lang="en-US" altLang="zh-TW" dirty="0" smtClean="0"/>
              <a:t>(2/2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-36512" y="1567097"/>
            <a:ext cx="5403493" cy="4609456"/>
          </a:xfrm>
          <a:prstGeom prst="rect">
            <a:avLst/>
          </a:prstGeom>
          <a:noFill/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347084" y="1711108"/>
                <a:ext cx="3394070" cy="764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/>
                            </a:rPr>
                            <m:t>𝑣𝑤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𝑣𝑤</m:t>
                              </m:r>
                            </m:sub>
                          </m:sSub>
                        </m:e>
                      </m:nary>
                      <m:r>
                        <a:rPr lang="en-US" altLang="zh-TW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altLang="zh-TW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083" y="1425923"/>
                <a:ext cx="3329373" cy="76444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61564" y="2577926"/>
                <a:ext cx="2448876" cy="764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/>
                            </a:rPr>
                            <m:t>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e>
                      </m:nary>
                      <m:r>
                        <a:rPr lang="en-US" altLang="zh-TW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564" y="2577926"/>
                <a:ext cx="2448876" cy="7644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680520" y="3501008"/>
                <a:ext cx="4572000" cy="2333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TW" altLang="zh-TW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/>
                            </a:rPr>
                            <m:t>𝑉𝑊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𝑉𝑊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𝑉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𝑊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TW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altLang="zh-TW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altLang="zh-TW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𝑣𝑤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𝑣𝑤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  <m:f>
                                <m:f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altLang="zh-TW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TW" altLang="zh-TW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20" y="3501008"/>
                <a:ext cx="4572000" cy="2333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4532252" y="3645024"/>
                <a:ext cx="399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/>
                        </a:rPr>
                        <m:t>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252" y="3645024"/>
                <a:ext cx="399788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文字方塊 114"/>
          <p:cNvSpPr txBox="1"/>
          <p:nvPr/>
        </p:nvSpPr>
        <p:spPr>
          <a:xfrm>
            <a:off x="-13290" y="616530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群組之內邊密集，群組之間</a:t>
            </a:r>
            <a:r>
              <a:rPr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邊鬆散</a:t>
            </a:r>
            <a:endParaRPr lang="zh-TW" altLang="en-US" sz="2400" b="1" dirty="0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6984" y="5949280"/>
            <a:ext cx="43075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err="1"/>
              <a:t>Clauset</a:t>
            </a:r>
            <a:r>
              <a:rPr lang="en-US" altLang="zh-TW" sz="1400" u="sng" dirty="0"/>
              <a:t>, A., Newman, M. E., &amp; Moore, C. (2004). Finding community structure in very large networks. Physical review E, 70(6), 066111.</a:t>
            </a:r>
            <a:endParaRPr lang="zh-TW" altLang="en-US" sz="1400" dirty="0"/>
          </a:p>
        </p:txBody>
      </p:sp>
      <p:sp>
        <p:nvSpPr>
          <p:cNvPr id="112" name="橢圓 111"/>
          <p:cNvSpPr>
            <a:spLocks noChangeArrowheads="1"/>
          </p:cNvSpPr>
          <p:nvPr/>
        </p:nvSpPr>
        <p:spPr bwMode="auto">
          <a:xfrm>
            <a:off x="1515909" y="3711602"/>
            <a:ext cx="1900115" cy="222307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16" name="橢圓 115"/>
          <p:cNvSpPr>
            <a:spLocks noChangeArrowheads="1"/>
          </p:cNvSpPr>
          <p:nvPr/>
        </p:nvSpPr>
        <p:spPr bwMode="auto">
          <a:xfrm>
            <a:off x="956866" y="1666067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17" name="橢圓 116"/>
          <p:cNvSpPr>
            <a:spLocks noChangeArrowheads="1"/>
          </p:cNvSpPr>
          <p:nvPr/>
        </p:nvSpPr>
        <p:spPr bwMode="auto">
          <a:xfrm>
            <a:off x="540123" y="2158720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18" name="橢圓 117"/>
          <p:cNvSpPr>
            <a:spLocks noChangeArrowheads="1"/>
          </p:cNvSpPr>
          <p:nvPr/>
        </p:nvSpPr>
        <p:spPr bwMode="auto">
          <a:xfrm>
            <a:off x="1343115" y="2158720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19" name="橢圓 118"/>
          <p:cNvSpPr>
            <a:spLocks noChangeArrowheads="1"/>
          </p:cNvSpPr>
          <p:nvPr/>
        </p:nvSpPr>
        <p:spPr bwMode="auto">
          <a:xfrm>
            <a:off x="1343115" y="2802958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20" name="橢圓 119"/>
          <p:cNvSpPr>
            <a:spLocks noChangeArrowheads="1"/>
          </p:cNvSpPr>
          <p:nvPr/>
        </p:nvSpPr>
        <p:spPr bwMode="auto">
          <a:xfrm>
            <a:off x="1003861" y="3303379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21" name="橢圓 120"/>
          <p:cNvSpPr>
            <a:spLocks noChangeArrowheads="1"/>
          </p:cNvSpPr>
          <p:nvPr/>
        </p:nvSpPr>
        <p:spPr bwMode="auto">
          <a:xfrm>
            <a:off x="558183" y="2828458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cxnSp>
        <p:nvCxnSpPr>
          <p:cNvPr id="122" name="直線接點 121"/>
          <p:cNvCxnSpPr>
            <a:cxnSpLocks noChangeShapeType="1"/>
          </p:cNvCxnSpPr>
          <p:nvPr/>
        </p:nvCxnSpPr>
        <p:spPr bwMode="auto">
          <a:xfrm flipH="1" flipV="1">
            <a:off x="705659" y="3011755"/>
            <a:ext cx="323487" cy="32307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直線接點 122"/>
          <p:cNvCxnSpPr>
            <a:cxnSpLocks noChangeShapeType="1"/>
          </p:cNvCxnSpPr>
          <p:nvPr/>
        </p:nvCxnSpPr>
        <p:spPr bwMode="auto">
          <a:xfrm flipV="1">
            <a:off x="730979" y="2910331"/>
            <a:ext cx="612136" cy="255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直線接點 123"/>
          <p:cNvCxnSpPr>
            <a:cxnSpLocks noChangeShapeType="1"/>
          </p:cNvCxnSpPr>
          <p:nvPr/>
        </p:nvCxnSpPr>
        <p:spPr bwMode="auto">
          <a:xfrm flipH="1" flipV="1">
            <a:off x="687598" y="2342017"/>
            <a:ext cx="680794" cy="49239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直線接點 125"/>
          <p:cNvCxnSpPr>
            <a:cxnSpLocks noChangeShapeType="1"/>
          </p:cNvCxnSpPr>
          <p:nvPr/>
        </p:nvCxnSpPr>
        <p:spPr bwMode="auto">
          <a:xfrm flipH="1">
            <a:off x="712919" y="2266093"/>
            <a:ext cx="630196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直線接點 126"/>
          <p:cNvCxnSpPr>
            <a:cxnSpLocks noChangeShapeType="1"/>
          </p:cNvCxnSpPr>
          <p:nvPr/>
        </p:nvCxnSpPr>
        <p:spPr bwMode="auto">
          <a:xfrm flipV="1">
            <a:off x="1429514" y="2373466"/>
            <a:ext cx="0" cy="429491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直線接點 127"/>
          <p:cNvCxnSpPr>
            <a:cxnSpLocks noChangeShapeType="1"/>
          </p:cNvCxnSpPr>
          <p:nvPr/>
        </p:nvCxnSpPr>
        <p:spPr bwMode="auto">
          <a:xfrm flipV="1">
            <a:off x="705659" y="1880813"/>
            <a:ext cx="337585" cy="979094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橢圓 128"/>
          <p:cNvSpPr>
            <a:spLocks noChangeArrowheads="1"/>
          </p:cNvSpPr>
          <p:nvPr/>
        </p:nvSpPr>
        <p:spPr bwMode="auto">
          <a:xfrm>
            <a:off x="3472372" y="1697129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30" name="橢圓 129"/>
          <p:cNvSpPr>
            <a:spLocks noChangeArrowheads="1"/>
          </p:cNvSpPr>
          <p:nvPr/>
        </p:nvSpPr>
        <p:spPr bwMode="auto">
          <a:xfrm>
            <a:off x="3335153" y="2373451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31" name="橢圓 130"/>
          <p:cNvSpPr>
            <a:spLocks noChangeArrowheads="1"/>
          </p:cNvSpPr>
          <p:nvPr/>
        </p:nvSpPr>
        <p:spPr bwMode="auto">
          <a:xfrm>
            <a:off x="3461740" y="3147770"/>
            <a:ext cx="172796" cy="214746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32" name="橢圓 131"/>
          <p:cNvSpPr>
            <a:spLocks noChangeArrowheads="1"/>
          </p:cNvSpPr>
          <p:nvPr/>
        </p:nvSpPr>
        <p:spPr bwMode="auto">
          <a:xfrm>
            <a:off x="4112734" y="3218131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33" name="橢圓 132"/>
          <p:cNvSpPr>
            <a:spLocks noChangeArrowheads="1"/>
          </p:cNvSpPr>
          <p:nvPr/>
        </p:nvSpPr>
        <p:spPr bwMode="auto">
          <a:xfrm>
            <a:off x="4437995" y="3048645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34" name="橢圓 133"/>
          <p:cNvSpPr>
            <a:spLocks noChangeArrowheads="1"/>
          </p:cNvSpPr>
          <p:nvPr/>
        </p:nvSpPr>
        <p:spPr bwMode="auto">
          <a:xfrm>
            <a:off x="4519311" y="2505464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35" name="橢圓 134"/>
          <p:cNvSpPr>
            <a:spLocks noChangeArrowheads="1"/>
          </p:cNvSpPr>
          <p:nvPr/>
        </p:nvSpPr>
        <p:spPr bwMode="auto">
          <a:xfrm>
            <a:off x="4488816" y="1842425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36" name="橢圓 135"/>
          <p:cNvSpPr>
            <a:spLocks noChangeArrowheads="1"/>
          </p:cNvSpPr>
          <p:nvPr/>
        </p:nvSpPr>
        <p:spPr bwMode="auto">
          <a:xfrm>
            <a:off x="3939938" y="1615076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cxnSp>
        <p:nvCxnSpPr>
          <p:cNvPr id="137" name="直線接點 136"/>
          <p:cNvCxnSpPr>
            <a:cxnSpLocks noChangeShapeType="1"/>
          </p:cNvCxnSpPr>
          <p:nvPr/>
        </p:nvCxnSpPr>
        <p:spPr bwMode="auto">
          <a:xfrm flipH="1" flipV="1">
            <a:off x="3482645" y="2556746"/>
            <a:ext cx="655395" cy="69283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直線接點 137"/>
          <p:cNvCxnSpPr>
            <a:cxnSpLocks noChangeShapeType="1"/>
          </p:cNvCxnSpPr>
          <p:nvPr/>
        </p:nvCxnSpPr>
        <p:spPr bwMode="auto">
          <a:xfrm flipV="1">
            <a:off x="3421552" y="1911808"/>
            <a:ext cx="137219" cy="461533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線接點 138"/>
          <p:cNvCxnSpPr>
            <a:cxnSpLocks noChangeShapeType="1"/>
          </p:cNvCxnSpPr>
          <p:nvPr/>
        </p:nvCxnSpPr>
        <p:spPr bwMode="auto">
          <a:xfrm flipV="1">
            <a:off x="3482644" y="1949799"/>
            <a:ext cx="1006172" cy="455101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直線接點 139"/>
          <p:cNvCxnSpPr>
            <a:cxnSpLocks noChangeShapeType="1"/>
          </p:cNvCxnSpPr>
          <p:nvPr/>
        </p:nvCxnSpPr>
        <p:spPr bwMode="auto">
          <a:xfrm>
            <a:off x="3507949" y="2480824"/>
            <a:ext cx="1011362" cy="132013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直線接點 140"/>
          <p:cNvCxnSpPr>
            <a:cxnSpLocks noChangeShapeType="1"/>
          </p:cNvCxnSpPr>
          <p:nvPr/>
        </p:nvCxnSpPr>
        <p:spPr bwMode="auto">
          <a:xfrm flipH="1" flipV="1">
            <a:off x="4575216" y="2057172"/>
            <a:ext cx="30495" cy="448291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直線接點 141"/>
          <p:cNvCxnSpPr>
            <a:cxnSpLocks noChangeShapeType="1"/>
          </p:cNvCxnSpPr>
          <p:nvPr/>
        </p:nvCxnSpPr>
        <p:spPr bwMode="auto">
          <a:xfrm flipV="1">
            <a:off x="3609232" y="1798372"/>
            <a:ext cx="356011" cy="138084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直線接點 142"/>
          <p:cNvCxnSpPr>
            <a:cxnSpLocks noChangeShapeType="1"/>
          </p:cNvCxnSpPr>
          <p:nvPr/>
        </p:nvCxnSpPr>
        <p:spPr bwMode="auto">
          <a:xfrm flipV="1">
            <a:off x="3609232" y="3325504"/>
            <a:ext cx="503503" cy="556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直線接點 143"/>
          <p:cNvCxnSpPr>
            <a:cxnSpLocks noChangeShapeType="1"/>
          </p:cNvCxnSpPr>
          <p:nvPr/>
        </p:nvCxnSpPr>
        <p:spPr bwMode="auto">
          <a:xfrm>
            <a:off x="4087428" y="1798351"/>
            <a:ext cx="457188" cy="738504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直線接點 144"/>
          <p:cNvCxnSpPr>
            <a:cxnSpLocks noChangeShapeType="1"/>
          </p:cNvCxnSpPr>
          <p:nvPr/>
        </p:nvCxnSpPr>
        <p:spPr bwMode="auto">
          <a:xfrm flipH="1">
            <a:off x="4524394" y="2720145"/>
            <a:ext cx="81315" cy="32841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直線接點 145"/>
          <p:cNvCxnSpPr>
            <a:cxnSpLocks noChangeShapeType="1"/>
          </p:cNvCxnSpPr>
          <p:nvPr/>
        </p:nvCxnSpPr>
        <p:spPr bwMode="auto">
          <a:xfrm flipH="1">
            <a:off x="3634537" y="2025721"/>
            <a:ext cx="879585" cy="122942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7" name="橢圓 146"/>
          <p:cNvSpPr>
            <a:spLocks noChangeArrowheads="1"/>
          </p:cNvSpPr>
          <p:nvPr/>
        </p:nvSpPr>
        <p:spPr bwMode="auto">
          <a:xfrm>
            <a:off x="2240521" y="3891341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 dirty="0"/>
          </a:p>
        </p:txBody>
      </p:sp>
      <p:sp>
        <p:nvSpPr>
          <p:cNvPr id="148" name="橢圓 147"/>
          <p:cNvSpPr>
            <a:spLocks noChangeArrowheads="1"/>
          </p:cNvSpPr>
          <p:nvPr/>
        </p:nvSpPr>
        <p:spPr bwMode="auto">
          <a:xfrm>
            <a:off x="2865277" y="4275241"/>
            <a:ext cx="172796" cy="214746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49" name="橢圓 148"/>
          <p:cNvSpPr>
            <a:spLocks noChangeArrowheads="1"/>
          </p:cNvSpPr>
          <p:nvPr/>
        </p:nvSpPr>
        <p:spPr bwMode="auto">
          <a:xfrm>
            <a:off x="2962441" y="5011994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50" name="橢圓 149"/>
          <p:cNvSpPr>
            <a:spLocks noChangeArrowheads="1"/>
          </p:cNvSpPr>
          <p:nvPr/>
        </p:nvSpPr>
        <p:spPr bwMode="auto">
          <a:xfrm>
            <a:off x="1937975" y="4245068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51" name="橢圓 150"/>
          <p:cNvSpPr>
            <a:spLocks noChangeArrowheads="1"/>
          </p:cNvSpPr>
          <p:nvPr/>
        </p:nvSpPr>
        <p:spPr bwMode="auto">
          <a:xfrm>
            <a:off x="1820730" y="4957538"/>
            <a:ext cx="172796" cy="214746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52" name="橢圓 151"/>
          <p:cNvSpPr>
            <a:spLocks noChangeArrowheads="1"/>
          </p:cNvSpPr>
          <p:nvPr/>
        </p:nvSpPr>
        <p:spPr bwMode="auto">
          <a:xfrm>
            <a:off x="2143182" y="5454403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53" name="橢圓 152"/>
          <p:cNvSpPr>
            <a:spLocks noChangeArrowheads="1"/>
          </p:cNvSpPr>
          <p:nvPr/>
        </p:nvSpPr>
        <p:spPr bwMode="auto">
          <a:xfrm>
            <a:off x="2679772" y="5490424"/>
            <a:ext cx="172796" cy="214746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cxnSp>
        <p:nvCxnSpPr>
          <p:cNvPr id="154" name="直線接點 153"/>
          <p:cNvCxnSpPr>
            <a:cxnSpLocks noChangeShapeType="1"/>
          </p:cNvCxnSpPr>
          <p:nvPr/>
        </p:nvCxnSpPr>
        <p:spPr bwMode="auto">
          <a:xfrm flipV="1">
            <a:off x="1907129" y="4459814"/>
            <a:ext cx="117245" cy="49772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直線接點 154"/>
          <p:cNvCxnSpPr>
            <a:cxnSpLocks noChangeShapeType="1"/>
          </p:cNvCxnSpPr>
          <p:nvPr/>
        </p:nvCxnSpPr>
        <p:spPr bwMode="auto">
          <a:xfrm flipH="1" flipV="1">
            <a:off x="2110771" y="4352441"/>
            <a:ext cx="754506" cy="30174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" name="直線接點 155"/>
          <p:cNvCxnSpPr>
            <a:cxnSpLocks noChangeShapeType="1"/>
          </p:cNvCxnSpPr>
          <p:nvPr/>
        </p:nvCxnSpPr>
        <p:spPr bwMode="auto">
          <a:xfrm>
            <a:off x="2951676" y="4489986"/>
            <a:ext cx="97163" cy="52200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" name="直線接點 156"/>
          <p:cNvCxnSpPr>
            <a:cxnSpLocks noChangeShapeType="1"/>
          </p:cNvCxnSpPr>
          <p:nvPr/>
        </p:nvCxnSpPr>
        <p:spPr bwMode="auto">
          <a:xfrm flipV="1">
            <a:off x="2290453" y="5119367"/>
            <a:ext cx="671707" cy="36648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直線接點 157"/>
          <p:cNvCxnSpPr>
            <a:cxnSpLocks noChangeShapeType="1"/>
          </p:cNvCxnSpPr>
          <p:nvPr/>
        </p:nvCxnSpPr>
        <p:spPr bwMode="auto">
          <a:xfrm flipV="1">
            <a:off x="2827264" y="5195290"/>
            <a:ext cx="160483" cy="32658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直線接點 158"/>
          <p:cNvCxnSpPr>
            <a:cxnSpLocks noChangeShapeType="1"/>
          </p:cNvCxnSpPr>
          <p:nvPr/>
        </p:nvCxnSpPr>
        <p:spPr bwMode="auto">
          <a:xfrm>
            <a:off x="2315755" y="5561775"/>
            <a:ext cx="363761" cy="3602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直線接點 159"/>
          <p:cNvCxnSpPr>
            <a:cxnSpLocks noChangeShapeType="1"/>
          </p:cNvCxnSpPr>
          <p:nvPr/>
        </p:nvCxnSpPr>
        <p:spPr bwMode="auto">
          <a:xfrm flipH="1" flipV="1">
            <a:off x="2388014" y="4074637"/>
            <a:ext cx="599733" cy="96880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" name="直線接點 160"/>
          <p:cNvCxnSpPr>
            <a:cxnSpLocks noChangeShapeType="1"/>
          </p:cNvCxnSpPr>
          <p:nvPr/>
        </p:nvCxnSpPr>
        <p:spPr bwMode="auto">
          <a:xfrm flipH="1" flipV="1">
            <a:off x="2326919" y="4106087"/>
            <a:ext cx="439250" cy="138433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直線接點 161"/>
          <p:cNvCxnSpPr>
            <a:cxnSpLocks noChangeShapeType="1"/>
          </p:cNvCxnSpPr>
          <p:nvPr/>
        </p:nvCxnSpPr>
        <p:spPr bwMode="auto">
          <a:xfrm flipV="1">
            <a:off x="2229580" y="4074637"/>
            <a:ext cx="36246" cy="137976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直線接點 162"/>
          <p:cNvCxnSpPr>
            <a:cxnSpLocks noChangeShapeType="1"/>
          </p:cNvCxnSpPr>
          <p:nvPr/>
        </p:nvCxnSpPr>
        <p:spPr bwMode="auto">
          <a:xfrm flipV="1">
            <a:off x="1993526" y="4458537"/>
            <a:ext cx="897056" cy="606374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" name="直線接點 163"/>
          <p:cNvCxnSpPr>
            <a:cxnSpLocks noChangeShapeType="1"/>
          </p:cNvCxnSpPr>
          <p:nvPr/>
        </p:nvCxnSpPr>
        <p:spPr bwMode="auto">
          <a:xfrm flipH="1">
            <a:off x="1515911" y="1804446"/>
            <a:ext cx="1956461" cy="461548"/>
          </a:xfrm>
          <a:prstGeom prst="line">
            <a:avLst/>
          </a:prstGeom>
          <a:noFill/>
          <a:ln w="12700" cap="flat" cmpd="sng" algn="ctr">
            <a:solidFill>
              <a:srgbClr val="7F7F7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" name="直線接點 164"/>
          <p:cNvCxnSpPr>
            <a:cxnSpLocks noChangeShapeType="1"/>
            <a:endCxn id="120" idx="5"/>
          </p:cNvCxnSpPr>
          <p:nvPr/>
        </p:nvCxnSpPr>
        <p:spPr bwMode="auto">
          <a:xfrm flipH="1" flipV="1">
            <a:off x="1151353" y="3486676"/>
            <a:ext cx="1089169" cy="512041"/>
          </a:xfrm>
          <a:prstGeom prst="line">
            <a:avLst/>
          </a:prstGeom>
          <a:noFill/>
          <a:ln w="12700" cap="flat" cmpd="sng" algn="ctr">
            <a:solidFill>
              <a:srgbClr val="7F7F7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" name="直線接點 165"/>
          <p:cNvCxnSpPr>
            <a:cxnSpLocks noChangeShapeType="1"/>
          </p:cNvCxnSpPr>
          <p:nvPr/>
        </p:nvCxnSpPr>
        <p:spPr bwMode="auto">
          <a:xfrm flipH="1">
            <a:off x="3012768" y="3331066"/>
            <a:ext cx="474277" cy="97562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直線接點 166"/>
          <p:cNvCxnSpPr>
            <a:cxnSpLocks noChangeShapeType="1"/>
            <a:stCxn id="131" idx="3"/>
            <a:endCxn id="151" idx="7"/>
          </p:cNvCxnSpPr>
          <p:nvPr/>
        </p:nvCxnSpPr>
        <p:spPr bwMode="auto">
          <a:xfrm flipH="1">
            <a:off x="1968221" y="3331067"/>
            <a:ext cx="1518824" cy="1657919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8" name="文字方塊 167"/>
          <p:cNvSpPr txBox="1"/>
          <p:nvPr/>
        </p:nvSpPr>
        <p:spPr>
          <a:xfrm>
            <a:off x="3000257" y="407515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節點 </a:t>
            </a:r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</a:t>
            </a:r>
            <a:endParaRPr lang="zh-TW" altLang="en-US" b="1" i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936429" y="488024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節點  </a:t>
            </a:r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w</a:t>
            </a:r>
            <a:r>
              <a:rPr lang="en-US" altLang="zh-TW" b="1" i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endParaRPr lang="zh-TW" altLang="en-US" b="1" i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矩形 169"/>
              <p:cNvSpPr/>
              <p:nvPr/>
            </p:nvSpPr>
            <p:spPr>
              <a:xfrm>
                <a:off x="1562763" y="1282313"/>
                <a:ext cx="1943865" cy="1498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kern="100" smtClean="0">
                          <a:latin typeface="Cambria Math"/>
                        </a:rPr>
                        <m:t>𝒎</m:t>
                      </m:r>
                      <m:r>
                        <a:rPr lang="en-US" altLang="zh-TW" b="1" i="1" kern="100" smtClean="0">
                          <a:latin typeface="Cambria Math"/>
                        </a:rPr>
                        <m:t>=</m:t>
                      </m:r>
                      <m:r>
                        <a:rPr lang="en-US" altLang="zh-TW" b="1" i="1" kern="100" smtClean="0">
                          <a:latin typeface="Cambria Math"/>
                        </a:rPr>
                        <m:t>𝟑𝟎</m:t>
                      </m:r>
                    </m:oMath>
                  </m:oMathPara>
                </a14:m>
                <a:endParaRPr lang="en-US" altLang="zh-TW" b="1" i="1" kern="10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b="1" i="1" kern="10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 kern="10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TW" b="1" i="1" kern="100" smtClean="0"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US" altLang="zh-TW" b="1" i="1" kern="100" smtClean="0">
                          <a:latin typeface="Cambria Math"/>
                        </a:rPr>
                        <m:t>=</m:t>
                      </m:r>
                      <m:r>
                        <a:rPr lang="en-US" altLang="zh-TW" b="1" i="1" kern="100" smtClean="0">
                          <a:latin typeface="Cambria Math"/>
                        </a:rPr>
                        <m:t>𝟒</m:t>
                      </m:r>
                      <m:r>
                        <a:rPr lang="zh-TW" altLang="en-US" b="1" i="1" kern="100" smtClean="0">
                          <a:latin typeface="Cambria Math"/>
                        </a:rPr>
                        <m:t>，</m:t>
                      </m:r>
                      <m:sSub>
                        <m:sSubPr>
                          <m:ctrlPr>
                            <a:rPr lang="zh-TW" altLang="zh-TW" b="1" i="1" kern="10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 kern="10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TW" b="1" i="1" kern="100" smtClean="0">
                              <a:latin typeface="Cambria Math"/>
                            </a:rPr>
                            <m:t>𝒘</m:t>
                          </m:r>
                        </m:sub>
                      </m:sSub>
                      <m:r>
                        <a:rPr lang="en-US" altLang="zh-TW" b="1" i="1" kern="100">
                          <a:latin typeface="Cambria Math"/>
                        </a:rPr>
                        <m:t>=</m:t>
                      </m:r>
                      <m:r>
                        <a:rPr lang="en-US" altLang="zh-TW" b="1" i="1" kern="100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en-US" altLang="zh-TW" b="1" i="1" kern="100" dirty="0" smtClean="0">
                  <a:latin typeface="Cambria Math"/>
                </a:endParaRPr>
              </a:p>
              <a:p>
                <a:endParaRPr lang="en-US" altLang="zh-TW" b="1" i="1" kern="10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b="1" i="1" kern="100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b="1" i="1" kern="10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1" i="1" kern="10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b="1" i="1" kern="100" smtClean="0">
                                  <a:latin typeface="Cambria Math"/>
                                </a:rPr>
                                <m:t>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b="1" i="1" kern="10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1" i="1" kern="100">
                                  <a:latin typeface="Cambria Math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b="1" i="1" kern="100" smtClean="0">
                                  <a:latin typeface="Cambria Math"/>
                                </a:rPr>
                                <m:t>𝒘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TW" b="1" i="1" kern="10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b="1" i="1" kern="10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b="1" i="1" kern="10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TW" b="1" i="1" kern="100">
                                  <a:latin typeface="Cambria Math"/>
                                </a:rPr>
                                <m:t>𝒎</m:t>
                              </m:r>
                              <m:r>
                                <a:rPr lang="en-US" altLang="zh-TW" b="1" i="1" kern="10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kern="100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170" name="矩形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763" y="1282313"/>
                <a:ext cx="1943865" cy="14986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單箭頭接點 170"/>
          <p:cNvCxnSpPr/>
          <p:nvPr/>
        </p:nvCxnSpPr>
        <p:spPr>
          <a:xfrm>
            <a:off x="2687879" y="2935831"/>
            <a:ext cx="360960" cy="77577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 flipH="1" flipV="1">
            <a:off x="2679518" y="4823139"/>
            <a:ext cx="1107718" cy="9669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矩形 172"/>
              <p:cNvSpPr/>
              <p:nvPr/>
            </p:nvSpPr>
            <p:spPr>
              <a:xfrm>
                <a:off x="3416431" y="4733634"/>
                <a:ext cx="1371593" cy="1719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b="1" i="1" kern="10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1" i="1" kern="100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TW" b="1" i="1" kern="100" smtClean="0">
                            <a:latin typeface="Cambria Math"/>
                          </a:rPr>
                          <m:t>𝒗𝒘</m:t>
                        </m:r>
                      </m:sub>
                    </m:sSub>
                  </m:oMath>
                </a14:m>
                <a:r>
                  <a:rPr lang="en-US" altLang="zh-TW" b="1" dirty="0" smtClean="0"/>
                  <a:t> = 1 </a:t>
                </a:r>
                <a:r>
                  <a:rPr lang="en-US" altLang="zh-TW" b="1" dirty="0"/>
                  <a:t/>
                </a:r>
                <a:br>
                  <a:rPr lang="en-US" altLang="zh-TW" b="1" dirty="0"/>
                </a:br>
                <a14:m>
                  <m:oMath xmlns:m="http://schemas.openxmlformats.org/officeDocument/2006/math">
                    <m:r>
                      <a:rPr lang="en-US" altLang="zh-TW" b="1" i="1" kern="100">
                        <a:latin typeface="Cambria Math"/>
                      </a:rPr>
                      <m:t>𝛅</m:t>
                    </m:r>
                    <m:d>
                      <m:dPr>
                        <m:ctrlPr>
                          <a:rPr lang="zh-TW" altLang="zh-TW" b="1" i="1" kern="10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b="1" i="1" kern="10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 kern="100"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TW" b="1" i="1" kern="100" smtClean="0">
                                <a:latin typeface="Cambria Math"/>
                              </a:rPr>
                              <m:t>𝒗</m:t>
                            </m:r>
                          </m:sub>
                        </m:sSub>
                        <m:r>
                          <a:rPr lang="en-US" altLang="zh-TW" b="1" kern="10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b="1" i="1" kern="10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 kern="100"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TW" b="1" i="1" kern="100" smtClean="0"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b="1" dirty="0" smtClean="0"/>
                  <a:t>=1</a:t>
                </a:r>
              </a:p>
              <a:p>
                <a:pPr algn="ctr"/>
                <a:endParaRPr lang="en-US" altLang="zh-TW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b="1" i="1" kern="10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b="1" i="1" kern="10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1" i="1" kern="100">
                                  <a:latin typeface="Cambria Math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TW" b="1" i="1" kern="100" smtClean="0">
                                  <a:latin typeface="Cambria Math"/>
                                </a:rPr>
                                <m:t>𝒗𝒘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1" i="1" kern="100">
                              <a:latin typeface="Cambria Math"/>
                            </a:rPr>
                            <m:t>𝟐</m:t>
                          </m:r>
                          <m:r>
                            <a:rPr lang="en-US" altLang="zh-TW" b="1" i="1" kern="100">
                              <a:latin typeface="Cambria Math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r>
                  <a:rPr lang="en-US" altLang="zh-TW" b="1" dirty="0" smtClean="0"/>
                  <a:t/>
                </a:r>
                <a:br>
                  <a:rPr lang="en-US" altLang="zh-TW" b="1" dirty="0" smtClean="0"/>
                </a:br>
                <a:endParaRPr lang="zh-TW" altLang="en-US" b="1" dirty="0"/>
              </a:p>
            </p:txBody>
          </p:sp>
        </mc:Choice>
        <mc:Fallback xmlns="">
          <p:sp>
            <p:nvSpPr>
              <p:cNvPr id="173" name="矩形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31" y="4733634"/>
                <a:ext cx="1371593" cy="1719702"/>
              </a:xfrm>
              <a:prstGeom prst="rect">
                <a:avLst/>
              </a:prstGeom>
              <a:blipFill rotWithShape="1">
                <a:blip r:embed="rId7"/>
                <a:stretch>
                  <a:fillRect t="-1773" r="-3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橢圓 173"/>
          <p:cNvSpPr>
            <a:spLocks noChangeArrowheads="1"/>
          </p:cNvSpPr>
          <p:nvPr/>
        </p:nvSpPr>
        <p:spPr bwMode="auto">
          <a:xfrm>
            <a:off x="35496" y="1452626"/>
            <a:ext cx="1900356" cy="22227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  <p:sp>
        <p:nvSpPr>
          <p:cNvPr id="175" name="橢圓 174"/>
          <p:cNvSpPr>
            <a:spLocks noChangeArrowheads="1"/>
          </p:cNvSpPr>
          <p:nvPr/>
        </p:nvSpPr>
        <p:spPr bwMode="auto">
          <a:xfrm>
            <a:off x="3087981" y="1467508"/>
            <a:ext cx="1900751" cy="22232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zh-TW" altLang="en-US" sz="3100"/>
          </a:p>
        </p:txBody>
      </p:sp>
    </p:spTree>
    <p:extLst>
      <p:ext uri="{BB962C8B-B14F-4D97-AF65-F5344CB8AC3E}">
        <p14:creationId xmlns:p14="http://schemas.microsoft.com/office/powerpoint/2010/main" val="39442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畫布 15425"/>
          <p:cNvGrpSpPr/>
          <p:nvPr/>
        </p:nvGrpSpPr>
        <p:grpSpPr>
          <a:xfrm>
            <a:off x="467544" y="830314"/>
            <a:ext cx="7488832" cy="5479006"/>
            <a:chOff x="0" y="0"/>
            <a:chExt cx="5315585" cy="39497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5315585" cy="3949700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8" name="橢圓 7"/>
            <p:cNvSpPr>
              <a:spLocks noChangeArrowheads="1"/>
            </p:cNvSpPr>
            <p:nvPr/>
          </p:nvSpPr>
          <p:spPr bwMode="auto">
            <a:xfrm>
              <a:off x="2946495" y="93526"/>
              <a:ext cx="653762" cy="335540"/>
            </a:xfrm>
            <a:prstGeom prst="ellipse">
              <a:avLst/>
            </a:prstGeom>
            <a:noFill/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600" kern="100">
                  <a:effectLst/>
                  <a:latin typeface="Times"/>
                  <a:ea typeface="標楷體"/>
                  <a:cs typeface="Times New Roman"/>
                </a:rPr>
                <a:t>開始</a:t>
              </a:r>
              <a:endParaRPr lang="zh-TW" sz="1600" kern="100">
                <a:effectLst/>
                <a:latin typeface="Times"/>
                <a:ea typeface="新細明體"/>
                <a:cs typeface="Times New Roman"/>
              </a:endParaRP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2866957" y="1353972"/>
              <a:ext cx="812840" cy="30096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600" b="1" kern="100" dirty="0">
                  <a:effectLst/>
                  <a:latin typeface="細明體"/>
                  <a:ea typeface="標楷體"/>
                  <a:cs typeface="Times New Roman"/>
                </a:rPr>
                <a:t>第一</a:t>
              </a:r>
              <a:r>
                <a:rPr lang="zh-TW" sz="1600" b="1" kern="100" dirty="0" smtClean="0">
                  <a:effectLst/>
                  <a:latin typeface="細明體"/>
                  <a:ea typeface="標楷體"/>
                  <a:cs typeface="Times New Roman"/>
                </a:rPr>
                <a:t>階段</a:t>
              </a:r>
              <a:endParaRPr lang="zh-TW" sz="1600" b="1" kern="100" dirty="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10" name="直線單箭頭接點 9"/>
            <p:cNvCxnSpPr>
              <a:cxnSpLocks noChangeShapeType="1"/>
              <a:stCxn id="8" idx="4"/>
              <a:endCxn id="9" idx="0"/>
            </p:cNvCxnSpPr>
            <p:nvPr/>
          </p:nvCxnSpPr>
          <p:spPr bwMode="auto">
            <a:xfrm>
              <a:off x="3273376" y="429066"/>
              <a:ext cx="1" cy="924906"/>
            </a:xfrm>
            <a:prstGeom prst="straightConnector1">
              <a:avLst/>
            </a:prstGeom>
            <a:noFill/>
            <a:ln w="6350" algn="ctr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流程圖: 決策 10"/>
            <p:cNvSpPr>
              <a:spLocks noChangeArrowheads="1"/>
            </p:cNvSpPr>
            <p:nvPr/>
          </p:nvSpPr>
          <p:spPr bwMode="auto">
            <a:xfrm>
              <a:off x="2677354" y="2042643"/>
              <a:ext cx="1209360" cy="711362"/>
            </a:xfrm>
            <a:prstGeom prst="flowChartDecision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600" kern="100" dirty="0">
                  <a:effectLst/>
                  <a:latin typeface="Times New Roman"/>
                  <a:ea typeface="標楷體"/>
                  <a:cs typeface="Times New Roman"/>
                </a:rPr>
                <a:t>Q </a:t>
              </a:r>
              <a:r>
                <a:rPr lang="zh-TW" sz="1600" kern="100" dirty="0">
                  <a:effectLst/>
                  <a:latin typeface="Times New Roman"/>
                  <a:ea typeface="標楷體"/>
                  <a:cs typeface="Times New Roman"/>
                </a:rPr>
                <a:t>值是否沒改變</a:t>
              </a:r>
              <a:r>
                <a:rPr lang="en-US" sz="1600" kern="100" dirty="0">
                  <a:effectLst/>
                  <a:latin typeface="Times New Roman"/>
                  <a:ea typeface="標楷體"/>
                  <a:cs typeface="Times New Roman"/>
                </a:rPr>
                <a:t>?</a:t>
              </a:r>
              <a:endParaRPr lang="zh-TW" sz="1600" kern="100" dirty="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12" name="直線單箭頭接點 11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>
              <a:off x="3273377" y="1654900"/>
              <a:ext cx="8657" cy="387743"/>
            </a:xfrm>
            <a:prstGeom prst="straightConnector1">
              <a:avLst/>
            </a:prstGeom>
            <a:noFill/>
            <a:ln w="6350" algn="ctr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橢圓 12"/>
            <p:cNvSpPr>
              <a:spLocks noChangeArrowheads="1"/>
            </p:cNvSpPr>
            <p:nvPr/>
          </p:nvSpPr>
          <p:spPr bwMode="auto">
            <a:xfrm>
              <a:off x="2954621" y="3442941"/>
              <a:ext cx="653762" cy="335001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600" kern="100" dirty="0" smtClean="0">
                  <a:effectLst/>
                  <a:latin typeface="Times"/>
                  <a:ea typeface="標楷體"/>
                  <a:cs typeface="Times New Roman"/>
                </a:rPr>
                <a:t>結束</a:t>
              </a:r>
              <a:endParaRPr lang="zh-TW" sz="1600" kern="100" dirty="0">
                <a:effectLst/>
                <a:latin typeface="Times"/>
                <a:ea typeface="新細明體"/>
                <a:cs typeface="Times New Roman"/>
              </a:endParaRPr>
            </a:p>
          </p:txBody>
        </p:sp>
        <p:cxnSp>
          <p:nvCxnSpPr>
            <p:cNvPr id="14" name="直線單箭頭接點 13"/>
            <p:cNvCxnSpPr>
              <a:cxnSpLocks noChangeShapeType="1"/>
              <a:stCxn id="11" idx="2"/>
              <a:endCxn id="13" idx="0"/>
            </p:cNvCxnSpPr>
            <p:nvPr/>
          </p:nvCxnSpPr>
          <p:spPr bwMode="auto">
            <a:xfrm flipH="1">
              <a:off x="3281502" y="2754005"/>
              <a:ext cx="532" cy="688936"/>
            </a:xfrm>
            <a:prstGeom prst="straightConnector1">
              <a:avLst/>
            </a:prstGeom>
            <a:noFill/>
            <a:ln w="6350" algn="ctr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4542722" y="2249625"/>
              <a:ext cx="772228" cy="30096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600" b="1" kern="100" dirty="0">
                  <a:effectLst/>
                  <a:latin typeface="細明體"/>
                  <a:ea typeface="標楷體"/>
                  <a:cs typeface="Times New Roman"/>
                </a:rPr>
                <a:t>第二</a:t>
              </a:r>
              <a:r>
                <a:rPr lang="zh-TW" sz="1600" b="1" kern="100" dirty="0" smtClean="0">
                  <a:effectLst/>
                  <a:latin typeface="細明體"/>
                  <a:ea typeface="標楷體"/>
                  <a:cs typeface="Times New Roman"/>
                </a:rPr>
                <a:t>階段</a:t>
              </a:r>
              <a:endParaRPr lang="zh-TW" sz="1600" b="1" kern="100" dirty="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16" name="直線單箭頭接點 15"/>
            <p:cNvCxnSpPr>
              <a:cxnSpLocks noChangeShapeType="1"/>
              <a:stCxn id="11" idx="3"/>
              <a:endCxn id="15" idx="1"/>
            </p:cNvCxnSpPr>
            <p:nvPr/>
          </p:nvCxnSpPr>
          <p:spPr bwMode="auto">
            <a:xfrm>
              <a:off x="3886714" y="2398324"/>
              <a:ext cx="656008" cy="1765"/>
            </a:xfrm>
            <a:prstGeom prst="straightConnector1">
              <a:avLst/>
            </a:prstGeom>
            <a:noFill/>
            <a:ln w="6350" algn="ctr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肘形接點 16"/>
            <p:cNvCxnSpPr>
              <a:cxnSpLocks noChangeShapeType="1"/>
              <a:stCxn id="15" idx="0"/>
              <a:endCxn id="9" idx="3"/>
            </p:cNvCxnSpPr>
            <p:nvPr/>
          </p:nvCxnSpPr>
          <p:spPr bwMode="auto">
            <a:xfrm rot="16200000" flipV="1">
              <a:off x="3931733" y="1252521"/>
              <a:ext cx="745169" cy="1249039"/>
            </a:xfrm>
            <a:prstGeom prst="bentConnector2">
              <a:avLst/>
            </a:prstGeom>
            <a:noFill/>
            <a:ln w="6350" algn="ctr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文字方塊 15429"/>
            <p:cNvSpPr txBox="1">
              <a:spLocks noChangeArrowheads="1"/>
            </p:cNvSpPr>
            <p:nvPr/>
          </p:nvSpPr>
          <p:spPr bwMode="auto">
            <a:xfrm>
              <a:off x="4004214" y="2290785"/>
              <a:ext cx="310515" cy="259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sz="1600" kern="100">
                  <a:effectLst/>
                  <a:latin typeface="細明體"/>
                  <a:ea typeface="標楷體"/>
                  <a:cs typeface="Times New Roman"/>
                </a:rPr>
                <a:t>否</a:t>
              </a:r>
              <a:endParaRPr lang="zh-TW" sz="16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9" name="文字方塊 659"/>
            <p:cNvSpPr txBox="1">
              <a:spLocks noChangeArrowheads="1"/>
            </p:cNvSpPr>
            <p:nvPr/>
          </p:nvSpPr>
          <p:spPr bwMode="auto">
            <a:xfrm>
              <a:off x="3119681" y="2899037"/>
              <a:ext cx="310515" cy="260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600" kern="100">
                  <a:effectLst/>
                  <a:latin typeface="細明體"/>
                  <a:ea typeface="標楷體"/>
                  <a:cs typeface="Times New Roman"/>
                </a:rPr>
                <a:t>是</a:t>
              </a:r>
              <a:endParaRPr lang="zh-TW" sz="16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10886" y="97938"/>
              <a:ext cx="2525485" cy="3851762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 sz="1600"/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921891" y="197041"/>
              <a:ext cx="918119" cy="326662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600" kern="100">
                  <a:effectLst/>
                  <a:latin typeface="細明體"/>
                  <a:ea typeface="標楷體"/>
                  <a:cs typeface="Times New Roman"/>
                </a:rPr>
                <a:t>初始化</a:t>
              </a:r>
              <a:endParaRPr lang="zh-TW" sz="16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/>
                <p:cNvSpPr>
                  <a:spLocks noChangeArrowheads="1"/>
                </p:cNvSpPr>
                <p:nvPr/>
              </p:nvSpPr>
              <p:spPr bwMode="auto">
                <a:xfrm>
                  <a:off x="342899" y="1057951"/>
                  <a:ext cx="2059337" cy="1017368"/>
                </a:xfrm>
                <a:prstGeom prst="rect">
                  <a:avLst/>
                </a:prstGeom>
                <a:solidFill>
                  <a:srgbClr val="FFFFFF"/>
                </a:solidFill>
                <a:ln w="12700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zh-TW" sz="1600" kern="100" dirty="0" smtClean="0">
                      <a:effectLst/>
                      <a:latin typeface="Times New Roman"/>
                      <a:ea typeface="標楷體"/>
                      <a:cs typeface="Times New Roman"/>
                    </a:rPr>
                    <a:t>透過所有節點逐步移至相鄰節點的群組中計算個別的</a:t>
                  </a:r>
                  <a:r>
                    <a:rPr lang="zh-TW" sz="1600" kern="100" dirty="0">
                      <a:effectLst/>
                      <a:latin typeface="細明體"/>
                      <a:ea typeface="Times New Roman"/>
                      <a:cs typeface="Times New Roman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i="1" kern="100">
                          <a:effectLst/>
                          <a:latin typeface="Cambria Math"/>
                          <a:ea typeface="標楷體"/>
                          <a:cs typeface="Times New Roman"/>
                        </a:rPr>
                        <m:t>∆</m:t>
                      </m:r>
                      <m:r>
                        <a:rPr lang="en-US" sz="1600" i="1" kern="100">
                          <a:effectLst/>
                          <a:latin typeface="Cambria Math"/>
                          <a:ea typeface="標楷體"/>
                          <a:cs typeface="Times New Roman"/>
                        </a:rPr>
                        <m:t>𝑄</m:t>
                      </m:r>
                    </m:oMath>
                  </a14:m>
                  <a:r>
                    <a:rPr lang="zh-TW" sz="1600" kern="100" dirty="0">
                      <a:effectLst/>
                      <a:latin typeface="Times New Roman"/>
                      <a:ea typeface="標楷體"/>
                      <a:cs typeface="Times New Roman"/>
                    </a:rPr>
                    <a:t>，最後選擇個別的</a:t>
                  </a:r>
                  <a:r>
                    <a:rPr lang="zh-TW" sz="1600" kern="100" dirty="0">
                      <a:effectLst/>
                      <a:latin typeface="細明體"/>
                      <a:ea typeface="Times New Roman"/>
                      <a:cs typeface="Times New Roman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i="1" kern="100">
                          <a:effectLst/>
                          <a:latin typeface="Cambria Math"/>
                          <a:ea typeface="標楷體"/>
                          <a:cs typeface="Times New Roman"/>
                        </a:rPr>
                        <m:t>∆</m:t>
                      </m:r>
                      <m:r>
                        <a:rPr lang="en-US" sz="1600" i="1" kern="100">
                          <a:effectLst/>
                          <a:latin typeface="Cambria Math"/>
                          <a:ea typeface="標楷體"/>
                          <a:cs typeface="Times New Roman"/>
                        </a:rPr>
                        <m:t>𝑄</m:t>
                      </m:r>
                      <m:r>
                        <a:rPr lang="en-US" sz="1600" b="0" i="1" kern="100" smtClean="0">
                          <a:effectLst/>
                          <a:latin typeface="Cambria Math"/>
                          <a:ea typeface="標楷體"/>
                          <a:cs typeface="Times New Roman"/>
                        </a:rPr>
                        <m:t> </m:t>
                      </m:r>
                    </m:oMath>
                  </a14:m>
                  <a:r>
                    <a:rPr lang="en-US" sz="1600" kern="100" dirty="0" smtClean="0">
                      <a:effectLst/>
                      <a:latin typeface="Times New Roman"/>
                      <a:ea typeface="標楷體"/>
                      <a:cs typeface="Times New Roman"/>
                    </a:rPr>
                    <a:t>&gt; 0</a:t>
                  </a:r>
                  <a:r>
                    <a:rPr lang="zh-TW" sz="1600" kern="100" dirty="0">
                      <a:effectLst/>
                      <a:latin typeface="Times New Roman"/>
                      <a:ea typeface="標楷體"/>
                      <a:cs typeface="Times New Roman"/>
                    </a:rPr>
                    <a:t>，將該節點加入</a:t>
                  </a:r>
                  <a:r>
                    <a:rPr lang="zh-TW" sz="1600" kern="100" dirty="0">
                      <a:effectLst/>
                      <a:latin typeface="細明體"/>
                      <a:ea typeface="Times New Roman"/>
                      <a:cs typeface="Times New Roman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i="1" kern="100">
                          <a:effectLst/>
                          <a:latin typeface="Cambria Math"/>
                          <a:ea typeface="標楷體"/>
                          <a:cs typeface="Times New Roman"/>
                        </a:rPr>
                        <m:t>∆</m:t>
                      </m:r>
                      <m:r>
                        <a:rPr lang="en-US" sz="1600" i="1" kern="100">
                          <a:effectLst/>
                          <a:latin typeface="Cambria Math"/>
                          <a:ea typeface="標楷體"/>
                          <a:cs typeface="Times New Roman"/>
                        </a:rPr>
                        <m:t>𝑄</m:t>
                      </m:r>
                    </m:oMath>
                  </a14:m>
                  <a:r>
                    <a:rPr lang="en-US" sz="1600" kern="100" dirty="0">
                      <a:effectLst/>
                      <a:latin typeface="Times New Roman"/>
                      <a:ea typeface="標楷體"/>
                      <a:cs typeface="Times New Roman"/>
                    </a:rPr>
                    <a:t> </a:t>
                  </a:r>
                  <a:r>
                    <a:rPr lang="zh-TW" sz="1600" kern="100" dirty="0">
                      <a:effectLst/>
                      <a:latin typeface="Times New Roman"/>
                      <a:ea typeface="標楷體"/>
                      <a:cs typeface="Times New Roman"/>
                    </a:rPr>
                    <a:t>最大值的群組</a:t>
                  </a:r>
                  <a:r>
                    <a:rPr lang="zh-TW" sz="1600" kern="100" dirty="0" smtClean="0">
                      <a:effectLst/>
                      <a:latin typeface="Times New Roman"/>
                      <a:ea typeface="標楷體"/>
                      <a:cs typeface="Times New Roman"/>
                    </a:rPr>
                    <a:t>。</a:t>
                  </a:r>
                  <a:r>
                    <a:rPr lang="en-US" sz="1600" kern="100" dirty="0">
                      <a:effectLst/>
                      <a:latin typeface="Times New Roman"/>
                      <a:ea typeface="新細明體"/>
                      <a:cs typeface="Times New Roman"/>
                    </a:rPr>
                    <a:t> </a:t>
                  </a:r>
                  <a:endParaRPr lang="zh-TW" sz="1600" kern="100" dirty="0">
                    <a:effectLst/>
                    <a:latin typeface="細明體"/>
                    <a:ea typeface="新細明體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899" y="1057951"/>
                  <a:ext cx="2059337" cy="101736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046" r="-837"/>
                  </a:stretch>
                </a:blipFill>
                <a:ln w="12700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流程圖: 決策 22"/>
            <p:cNvSpPr>
              <a:spLocks noChangeArrowheads="1"/>
            </p:cNvSpPr>
            <p:nvPr/>
          </p:nvSpPr>
          <p:spPr bwMode="auto">
            <a:xfrm>
              <a:off x="762141" y="2386773"/>
              <a:ext cx="1209040" cy="710678"/>
            </a:xfrm>
            <a:prstGeom prst="flowChartDecision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600" kern="100" dirty="0">
                  <a:latin typeface="Times New Roman"/>
                  <a:ea typeface="標楷體"/>
                  <a:cs typeface="Times New Roman"/>
                </a:rPr>
                <a:t>Q </a:t>
              </a:r>
              <a:r>
                <a:rPr lang="zh-TW" altLang="zh-TW" sz="1600" kern="100" dirty="0">
                  <a:latin typeface="Times New Roman"/>
                  <a:ea typeface="標楷體"/>
                  <a:cs typeface="Times New Roman"/>
                </a:rPr>
                <a:t>值是否沒改變</a:t>
              </a:r>
              <a:r>
                <a:rPr lang="en-US" altLang="zh-TW" sz="1600" kern="100" dirty="0">
                  <a:latin typeface="Times New Roman"/>
                  <a:ea typeface="標楷體"/>
                  <a:cs typeface="Times New Roman"/>
                </a:rPr>
                <a:t>?</a:t>
              </a:r>
              <a:endParaRPr lang="zh-TW" altLang="zh-TW" sz="1600" kern="100" dirty="0">
                <a:latin typeface="細明體"/>
                <a:cs typeface="Times New Roman"/>
              </a:endParaRPr>
            </a:p>
          </p:txBody>
        </p:sp>
        <p:sp>
          <p:nvSpPr>
            <p:cNvPr id="24" name="橢圓 23"/>
            <p:cNvSpPr>
              <a:spLocks noChangeArrowheads="1"/>
            </p:cNvSpPr>
            <p:nvPr/>
          </p:nvSpPr>
          <p:spPr bwMode="auto">
            <a:xfrm>
              <a:off x="1028145" y="3540927"/>
              <a:ext cx="653762" cy="335001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600" kern="100">
                  <a:effectLst/>
                  <a:latin typeface="Times"/>
                  <a:ea typeface="標楷體"/>
                  <a:cs typeface="Times New Roman"/>
                </a:rPr>
                <a:t>結束</a:t>
              </a:r>
              <a:endParaRPr lang="zh-TW" sz="1600" kern="100">
                <a:effectLst/>
                <a:latin typeface="Times"/>
                <a:ea typeface="新細明體"/>
                <a:cs typeface="Times New Roman"/>
              </a:endParaRPr>
            </a:p>
          </p:txBody>
        </p:sp>
        <p:cxnSp>
          <p:nvCxnSpPr>
            <p:cNvPr id="25" name="直線單箭頭接點 24"/>
            <p:cNvCxnSpPr>
              <a:cxnSpLocks noChangeShapeType="1"/>
              <a:stCxn id="23" idx="2"/>
            </p:cNvCxnSpPr>
            <p:nvPr/>
          </p:nvCxnSpPr>
          <p:spPr bwMode="auto">
            <a:xfrm>
              <a:off x="1366820" y="3097681"/>
              <a:ext cx="4445" cy="450850"/>
            </a:xfrm>
            <a:prstGeom prst="straightConnector1">
              <a:avLst/>
            </a:prstGeom>
            <a:noFill/>
            <a:ln w="6350" algn="ctr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直線單箭頭接點 25"/>
            <p:cNvCxnSpPr>
              <a:cxnSpLocks noChangeShapeType="1"/>
              <a:stCxn id="22" idx="2"/>
              <a:endCxn id="23" idx="0"/>
            </p:cNvCxnSpPr>
            <p:nvPr/>
          </p:nvCxnSpPr>
          <p:spPr bwMode="auto">
            <a:xfrm flipH="1">
              <a:off x="1366661" y="2075318"/>
              <a:ext cx="5906" cy="311454"/>
            </a:xfrm>
            <a:prstGeom prst="straightConnector1">
              <a:avLst/>
            </a:prstGeom>
            <a:noFill/>
            <a:ln w="6350" algn="ctr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線單箭頭接點 26"/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 flipH="1">
              <a:off x="1372568" y="523703"/>
              <a:ext cx="8383" cy="534248"/>
            </a:xfrm>
            <a:prstGeom prst="straightConnector1">
              <a:avLst/>
            </a:prstGeom>
            <a:noFill/>
            <a:ln w="6350" algn="ctr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文字方塊 668"/>
            <p:cNvSpPr txBox="1">
              <a:spLocks noChangeArrowheads="1"/>
            </p:cNvSpPr>
            <p:nvPr/>
          </p:nvSpPr>
          <p:spPr bwMode="auto">
            <a:xfrm>
              <a:off x="1233235" y="3159388"/>
              <a:ext cx="310515" cy="2597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600" kern="100" dirty="0">
                  <a:effectLst/>
                  <a:latin typeface="細明體"/>
                  <a:ea typeface="標楷體"/>
                  <a:cs typeface="Times New Roman"/>
                </a:rPr>
                <a:t>否</a:t>
              </a:r>
              <a:endParaRPr lang="zh-TW" sz="1600" kern="100" dirty="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29" name="肘形接點 28"/>
            <p:cNvCxnSpPr>
              <a:cxnSpLocks noChangeShapeType="1"/>
              <a:stCxn id="23" idx="1"/>
            </p:cNvCxnSpPr>
            <p:nvPr/>
          </p:nvCxnSpPr>
          <p:spPr bwMode="auto">
            <a:xfrm rot="10800000" flipH="1">
              <a:off x="762140" y="877374"/>
              <a:ext cx="607473" cy="1864739"/>
            </a:xfrm>
            <a:prstGeom prst="bentConnector4">
              <a:avLst>
                <a:gd name="adj1" fmla="val -99559"/>
                <a:gd name="adj2" fmla="val 99376"/>
              </a:avLst>
            </a:prstGeom>
            <a:noFill/>
            <a:ln w="6350" algn="ctr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文字方塊 670"/>
            <p:cNvSpPr txBox="1">
              <a:spLocks noChangeArrowheads="1"/>
            </p:cNvSpPr>
            <p:nvPr/>
          </p:nvSpPr>
          <p:spPr bwMode="auto">
            <a:xfrm>
              <a:off x="32384" y="1432376"/>
              <a:ext cx="310515" cy="260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sz="1600" kern="100">
                  <a:effectLst/>
                  <a:latin typeface="細明體"/>
                  <a:ea typeface="標楷體"/>
                  <a:cs typeface="Times New Roman"/>
                </a:rPr>
                <a:t>是</a:t>
              </a:r>
              <a:endParaRPr lang="zh-TW" sz="16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31" name="文字方塊 15435"/>
            <p:cNvSpPr txBox="1">
              <a:spLocks noChangeArrowheads="1"/>
            </p:cNvSpPr>
            <p:nvPr/>
          </p:nvSpPr>
          <p:spPr bwMode="auto">
            <a:xfrm>
              <a:off x="0" y="232153"/>
              <a:ext cx="827314" cy="239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600" kern="100">
                  <a:effectLst/>
                  <a:latin typeface="細明體"/>
                  <a:ea typeface="標楷體"/>
                  <a:cs typeface="Times New Roman"/>
                </a:rPr>
                <a:t>第一階段</a:t>
              </a:r>
              <a:endParaRPr lang="zh-TW" sz="16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32" name="矩形 31"/>
            <p:cNvSpPr>
              <a:spLocks noChangeArrowheads="1"/>
            </p:cNvSpPr>
            <p:nvPr/>
          </p:nvSpPr>
          <p:spPr bwMode="auto">
            <a:xfrm>
              <a:off x="3712029" y="2791818"/>
              <a:ext cx="1599111" cy="534029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600" kern="100">
                  <a:effectLst/>
                  <a:latin typeface="細明體"/>
                  <a:ea typeface="標楷體"/>
                  <a:cs typeface="Times New Roman"/>
                </a:rPr>
                <a:t>基於第一階段偵測出</a:t>
              </a:r>
              <a:r>
                <a:rPr lang="en-US" sz="1600" kern="100">
                  <a:effectLst/>
                  <a:latin typeface="細明體"/>
                  <a:ea typeface="標楷體"/>
                  <a:cs typeface="Times New Roman"/>
                </a:rPr>
                <a:t/>
              </a:r>
              <a:br>
                <a:rPr lang="en-US" sz="1600" kern="100">
                  <a:effectLst/>
                  <a:latin typeface="細明體"/>
                  <a:ea typeface="標楷體"/>
                  <a:cs typeface="Times New Roman"/>
                </a:rPr>
              </a:br>
              <a:r>
                <a:rPr lang="zh-TW" sz="1600" kern="100">
                  <a:effectLst/>
                  <a:latin typeface="細明體"/>
                  <a:ea typeface="標楷體"/>
                  <a:cs typeface="Times New Roman"/>
                </a:rPr>
                <a:t>的群組建立新的網路</a:t>
              </a:r>
              <a:endParaRPr lang="zh-TW" sz="16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33" name="直線接點 32"/>
            <p:cNvCxnSpPr>
              <a:cxnSpLocks noChangeShapeType="1"/>
              <a:stCxn id="9" idx="1"/>
            </p:cNvCxnSpPr>
            <p:nvPr/>
          </p:nvCxnSpPr>
          <p:spPr bwMode="auto">
            <a:xfrm flipH="1" flipV="1">
              <a:off x="2547137" y="1504248"/>
              <a:ext cx="319820" cy="188"/>
            </a:xfrm>
            <a:prstGeom prst="line">
              <a:avLst/>
            </a:prstGeom>
            <a:noFill/>
            <a:ln w="6350" algn="ctr">
              <a:solidFill>
                <a:srgbClr val="00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線接點 33"/>
            <p:cNvCxnSpPr>
              <a:cxnSpLocks noChangeShapeType="1"/>
              <a:stCxn id="15" idx="2"/>
            </p:cNvCxnSpPr>
            <p:nvPr/>
          </p:nvCxnSpPr>
          <p:spPr bwMode="auto">
            <a:xfrm flipH="1">
              <a:off x="4928718" y="2550592"/>
              <a:ext cx="118" cy="278962"/>
            </a:xfrm>
            <a:prstGeom prst="line">
              <a:avLst/>
            </a:prstGeom>
            <a:noFill/>
            <a:ln w="6350" algn="ctr">
              <a:solidFill>
                <a:srgbClr val="00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標題 38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BGLL</a:t>
            </a:r>
            <a:r>
              <a:rPr lang="zh-TW" altLang="en-US" dirty="0"/>
              <a:t>分群</a:t>
            </a:r>
            <a:r>
              <a:rPr lang="zh-TW" altLang="en-US" dirty="0" smtClean="0"/>
              <a:t>演算法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44619" y="1529740"/>
            <a:ext cx="3513316" cy="49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特性一、非</a:t>
            </a:r>
            <a:r>
              <a:rPr lang="zh-TW" altLang="en-US" sz="20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重疊</a:t>
            </a:r>
            <a:r>
              <a:rPr lang="zh-TW" altLang="zh-TW" sz="20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分群</a:t>
            </a:r>
            <a:r>
              <a:rPr lang="zh-TW" altLang="zh-TW" sz="20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演算法</a:t>
            </a:r>
            <a:endParaRPr lang="en-US" altLang="zh-TW" sz="2000" b="1" dirty="0">
              <a:solidFill>
                <a:schemeClr val="tx2"/>
              </a:solidFill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694584" y="5619421"/>
            <a:ext cx="3262432" cy="49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特性三</a:t>
            </a:r>
            <a:r>
              <a:rPr lang="zh-TW" altLang="en-US" sz="20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、</a:t>
            </a:r>
            <a:r>
              <a:rPr lang="zh-TW" altLang="zh-TW" sz="20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聚合階層分群</a:t>
            </a:r>
            <a:r>
              <a:rPr lang="zh-TW" altLang="en-US" sz="20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方法</a:t>
            </a:r>
          </a:p>
        </p:txBody>
      </p:sp>
      <p:sp>
        <p:nvSpPr>
          <p:cNvPr id="38" name="矩形 37"/>
          <p:cNvSpPr/>
          <p:nvPr/>
        </p:nvSpPr>
        <p:spPr>
          <a:xfrm>
            <a:off x="755576" y="3590315"/>
            <a:ext cx="3262432" cy="49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特性二</a:t>
            </a:r>
            <a:r>
              <a:rPr lang="zh-TW" altLang="en-US" sz="20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、</a:t>
            </a:r>
            <a:r>
              <a:rPr lang="zh-TW" altLang="zh-TW" sz="20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找出最適當的群組</a:t>
            </a:r>
            <a:endParaRPr lang="en-US" altLang="zh-TW" sz="2000" b="1" dirty="0">
              <a:solidFill>
                <a:schemeClr val="tx2"/>
              </a:solidFill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矩形 39"/>
              <p:cNvSpPr/>
              <p:nvPr/>
            </p:nvSpPr>
            <p:spPr>
              <a:xfrm>
                <a:off x="4860032" y="1268760"/>
                <a:ext cx="4572000" cy="13939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/>
                        <m:t>∆</m:t>
                      </m:r>
                      <m:r>
                        <a:rPr lang="en-US" altLang="zh-TW" sz="1600" b="1" i="1"/>
                        <m:t>𝑸</m:t>
                      </m:r>
                      <m:r>
                        <a:rPr lang="en-US" altLang="zh-TW" sz="1600" b="1" i="1"/>
                        <m:t>=</m:t>
                      </m:r>
                      <m:r>
                        <a:rPr lang="en-US" altLang="zh-TW" sz="1600" b="1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600" b="1" i="1" smtClean="0">
                              <a:solidFill>
                                <a:schemeClr val="tx1"/>
                              </a:solidFill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zh-TW" sz="1600" b="1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zh-TW" altLang="zh-TW" sz="1600" b="1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zh-TW" sz="1600" b="1" i="1">
                                      <a:solidFill>
                                        <a:schemeClr val="tx1"/>
                                      </a:solidFill>
                                    </a:rPr>
                                    <m:t>𝒊𝒏</m:t>
                                  </m:r>
                                </m:e>
                              </m:nary>
                              <m:r>
                                <a:rPr lang="en-US" altLang="zh-TW" sz="1600" b="1" i="1" smtClean="0">
                                  <a:solidFill>
                                    <a:schemeClr val="tx2"/>
                                  </a:solidFill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1600" b="1" i="1">
                                      <a:solidFill>
                                        <a:schemeClr val="tx2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>
                                      <a:solidFill>
                                        <a:schemeClr val="tx2"/>
                                      </a:solidFill>
                                    </a:rPr>
                                    <m:t>𝟐</m:t>
                                  </m:r>
                                  <m:r>
                                    <a:rPr lang="en-US" altLang="zh-TW" sz="1600" b="1" i="1">
                                      <a:solidFill>
                                        <a:schemeClr val="tx2"/>
                                      </a:solidFill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zh-TW" sz="1600" b="1" i="1">
                                      <a:solidFill>
                                        <a:schemeClr val="tx2"/>
                                      </a:solidFill>
                                    </a:rPr>
                                    <m:t>𝒊</m:t>
                                  </m:r>
                                  <m:r>
                                    <a:rPr lang="en-US" altLang="zh-TW" sz="1600" b="1" i="1">
                                      <a:solidFill>
                                        <a:schemeClr val="tx2"/>
                                      </a:solidFill>
                                    </a:rPr>
                                    <m:t>,</m:t>
                                  </m:r>
                                  <m:r>
                                    <a:rPr lang="en-US" altLang="zh-TW" sz="1600" b="1" i="1">
                                      <a:solidFill>
                                        <a:schemeClr val="tx2"/>
                                      </a:solidFill>
                                    </a:rPr>
                                    <m:t>𝒊𝒏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</a:rPr>
                                <m:t>𝟐</m:t>
                              </m:r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</a:rPr>
                                <m:t>𝒎</m:t>
                              </m:r>
                            </m:den>
                          </m:f>
                          <m:r>
                            <a:rPr lang="en-US" altLang="zh-TW" sz="1600" b="1" i="1">
                              <a:solidFill>
                                <a:schemeClr val="tx1"/>
                              </a:solidFill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1600" b="1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1600" b="1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zh-TW" sz="1600" b="1" i="1">
                                          <a:solidFill>
                                            <a:schemeClr val="tx1"/>
                                          </a:solidFill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zh-TW" altLang="zh-TW" sz="1600" b="1" i="1">
                                              <a:solidFill>
                                                <a:schemeClr val="tx1"/>
                                              </a:solidFill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altLang="zh-TW" sz="1600" b="1" i="1">
                                              <a:solidFill>
                                                <a:schemeClr val="tx1"/>
                                              </a:solidFill>
                                            </a:rPr>
                                            <m:t>𝒕𝒐𝒕</m:t>
                                          </m:r>
                                        </m:e>
                                      </m:nary>
                                      <m:r>
                                        <a:rPr lang="en-US" altLang="zh-TW" sz="1600" b="1" i="1" smtClean="0">
                                          <a:solidFill>
                                            <a:schemeClr val="tx2"/>
                                          </a:solidFill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1600" b="1" i="1">
                                              <a:solidFill>
                                                <a:schemeClr val="tx2"/>
                                              </a:solidFill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1" i="1">
                                              <a:solidFill>
                                                <a:schemeClr val="tx2"/>
                                              </a:solidFill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1" i="1">
                                              <a:solidFill>
                                                <a:schemeClr val="tx2"/>
                                              </a:solidFill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sz="1600" b="1" i="1">
                                          <a:solidFill>
                                            <a:schemeClr val="tx1"/>
                                          </a:solidFill>
                                        </a:rPr>
                                        <m:t>𝟐</m:t>
                                      </m:r>
                                      <m:r>
                                        <a:rPr lang="en-US" altLang="zh-TW" sz="1600" b="1" i="1">
                                          <a:solidFill>
                                            <a:schemeClr val="tx1"/>
                                          </a:solidFill>
                                        </a:rPr>
                                        <m:t>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TW" sz="1600" b="1" i="1">
                          <a:solidFill>
                            <a:schemeClr val="tx1"/>
                          </a:solidFill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600" b="1" i="1">
                              <a:solidFill>
                                <a:schemeClr val="tx1"/>
                              </a:solidFill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zh-TW" sz="1600" b="1" i="1" smtClean="0">
                                  <a:solidFill>
                                    <a:schemeClr val="tx1"/>
                                  </a:solidFill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zh-TW" altLang="zh-TW" sz="1600" b="1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zh-TW" sz="1600" b="1" i="1">
                                      <a:solidFill>
                                        <a:schemeClr val="tx1"/>
                                      </a:solidFill>
                                    </a:rPr>
                                    <m:t>𝒊𝒏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</a:rPr>
                                <m:t>𝟐</m:t>
                              </m:r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</a:rPr>
                                <m:t>𝒎</m:t>
                              </m:r>
                            </m:den>
                          </m:f>
                          <m:r>
                            <a:rPr lang="en-US" altLang="zh-TW" sz="1600" b="1" i="1">
                              <a:solidFill>
                                <a:schemeClr val="tx1"/>
                              </a:solidFill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1600" b="1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1600" b="1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zh-TW" sz="1600" b="1" i="1">
                                          <a:solidFill>
                                            <a:schemeClr val="tx1"/>
                                          </a:solidFill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zh-TW" altLang="zh-TW" sz="1600" b="1" i="1">
                                              <a:solidFill>
                                                <a:schemeClr val="tx1"/>
                                              </a:solidFill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altLang="zh-TW" sz="1600" b="1" i="1">
                                              <a:solidFill>
                                                <a:schemeClr val="tx1"/>
                                              </a:solidFill>
                                            </a:rPr>
                                            <m:t>𝒕𝒐𝒕</m:t>
                                          </m:r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en-US" altLang="zh-TW" sz="1600" b="1" i="1">
                                          <a:solidFill>
                                            <a:schemeClr val="tx1"/>
                                          </a:solidFill>
                                        </a:rPr>
                                        <m:t>𝟐</m:t>
                                      </m:r>
                                      <m:r>
                                        <a:rPr lang="en-US" altLang="zh-TW" sz="1600" b="1" i="1">
                                          <a:solidFill>
                                            <a:schemeClr val="tx1"/>
                                          </a:solidFill>
                                        </a:rPr>
                                        <m:t>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1600" b="1" i="1" smtClean="0">
                              <a:solidFill>
                                <a:schemeClr val="tx2"/>
                              </a:solidFill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1600" b="1" i="1">
                                  <a:solidFill>
                                    <a:schemeClr val="tx2"/>
                                  </a:solidFill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1600" b="1" i="1">
                                      <a:solidFill>
                                        <a:schemeClr val="tx2"/>
                                      </a:solidFill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zh-TW" sz="1600" b="1" i="1">
                                          <a:solidFill>
                                            <a:schemeClr val="tx2"/>
                                          </a:solidFill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TW" altLang="zh-TW" sz="1600" b="1" i="1">
                                              <a:solidFill>
                                                <a:schemeClr val="tx2"/>
                                              </a:solidFill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1" i="1">
                                              <a:solidFill>
                                                <a:schemeClr val="tx2"/>
                                              </a:solidFill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1" i="1">
                                              <a:solidFill>
                                                <a:schemeClr val="tx2"/>
                                              </a:solidFill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sz="1600" b="1" i="1">
                                          <a:solidFill>
                                            <a:schemeClr val="tx2"/>
                                          </a:solidFill>
                                        </a:rPr>
                                        <m:t>𝟐</m:t>
                                      </m:r>
                                      <m:r>
                                        <a:rPr lang="en-US" altLang="zh-TW" sz="1600" b="1" i="1">
                                          <a:solidFill>
                                            <a:schemeClr val="tx2"/>
                                          </a:solidFill>
                                        </a:rPr>
                                        <m:t>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600" b="1" i="1">
                                  <a:solidFill>
                                    <a:schemeClr val="tx2"/>
                                  </a:solidFill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268760"/>
                <a:ext cx="4572000" cy="13939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395536" y="6362164"/>
            <a:ext cx="7776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err="1"/>
              <a:t>Blondel</a:t>
            </a:r>
            <a:r>
              <a:rPr lang="en-US" altLang="zh-TW" sz="1400" u="sng" dirty="0"/>
              <a:t>, V. D., Guillaume, J. L., </a:t>
            </a:r>
            <a:r>
              <a:rPr lang="en-US" altLang="zh-TW" sz="1400" u="sng" dirty="0" err="1"/>
              <a:t>Lambiotte</a:t>
            </a:r>
            <a:r>
              <a:rPr lang="en-US" altLang="zh-TW" sz="1400" u="sng" dirty="0"/>
              <a:t>, R., &amp; Lefebvre, E. (2008). Fast unfolding of communities in large networks. Journal of Statistical Mechanics: Theory and Experiment, 2008(10), P10008.</a:t>
            </a:r>
            <a:endParaRPr lang="zh-TW" altLang="en-US" sz="1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512648" y="980728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將節點 </a:t>
            </a:r>
            <a:r>
              <a:rPr lang="en-US" altLang="zh-TW" sz="1400" b="1" i="1" dirty="0" err="1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</a:t>
            </a:r>
            <a:r>
              <a:rPr lang="en-US" altLang="zh-TW" sz="1400" b="1" i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sz="14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加入至鄰居節點所屬的群組之 </a:t>
            </a:r>
            <a:r>
              <a:rPr lang="en-US" altLang="zh-TW" sz="14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 </a:t>
            </a:r>
            <a:r>
              <a:rPr lang="zh-TW" altLang="en-US" sz="14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值</a:t>
            </a:r>
            <a:endParaRPr lang="zh-TW" altLang="en-US" sz="1400" b="1" dirty="0">
              <a:solidFill>
                <a:schemeClr val="tx2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6156176" y="2564904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將節點 </a:t>
            </a:r>
            <a:r>
              <a:rPr lang="en-US" altLang="zh-TW" sz="1400" b="1" i="1" dirty="0" err="1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</a:t>
            </a:r>
            <a:r>
              <a:rPr lang="en-US" altLang="zh-TW" sz="14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sz="14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從所屬的群組移除之 </a:t>
            </a:r>
            <a:r>
              <a:rPr lang="en-US" altLang="zh-TW" sz="14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 </a:t>
            </a:r>
            <a:r>
              <a:rPr lang="zh-TW" altLang="en-US" sz="14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值</a:t>
            </a:r>
            <a:endParaRPr lang="zh-TW" altLang="en-US" sz="1400" b="1" dirty="0">
              <a:solidFill>
                <a:schemeClr val="tx2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06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0" grpId="0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5462916"/>
                  </p:ext>
                </p:extLst>
              </p:nvPr>
            </p:nvGraphicFramePr>
            <p:xfrm>
              <a:off x="899591" y="1168990"/>
              <a:ext cx="7416825" cy="519794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97292"/>
                    <a:gridCol w="1759323"/>
                    <a:gridCol w="1760210"/>
                  </a:tblGrid>
                  <a:tr h="38404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方法類型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 (</a:t>
                          </a:r>
                          <a:r>
                            <a:rPr lang="zh-TW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具代表</a:t>
                          </a:r>
                          <a:r>
                            <a:rPr lang="zh-TW" alt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性</a:t>
                          </a:r>
                          <a:r>
                            <a:rPr lang="zh-TW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分群演算法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時間複雜度</a:t>
                          </a:r>
                        </a:p>
                      </a:txBody>
                      <a:tcPr marL="44904" marR="44904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適用網路規模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1"/>
                        </a:solidFill>
                      </a:tcPr>
                    </a:tc>
                  </a:tr>
                  <a:tr h="224170"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分裂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Divide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244283">
                    <a:tc>
                      <a:txBody>
                        <a:bodyPr/>
                        <a:lstStyle/>
                        <a:p>
                          <a:pPr indent="7620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Girvan and Newman (2002)</a:t>
                          </a:r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小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r>
                            <a:rPr lang="zh-TW" altLang="en-US" sz="1400" kern="100" dirty="0" smtClean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節點</a:t>
                          </a:r>
                          <a:r>
                            <a:rPr lang="en-US" altLang="zh-TW" sz="1400" kern="100" dirty="0" smtClean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)</a:t>
                          </a:r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44283">
                    <a:tc>
                      <a:txBody>
                        <a:bodyPr/>
                        <a:lstStyle/>
                        <a:p>
                          <a:pPr indent="7620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Information centrality (2004)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小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Edge clustering coefficient (2004)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中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442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Max flow (2005)</a:t>
                          </a:r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小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24170"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節點分群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Vertex Clustering)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Embedding in space + k-means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中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Walktrap (2005)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中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24170"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基於模型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Model-based)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MCL (2000) 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中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Infomap (2008)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大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 smtClean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LPA (2009</a:t>
                          </a:r>
                          <a:r>
                            <a:rPr lang="en-US" sz="1400" b="1" kern="100" dirty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)</a:t>
                          </a:r>
                          <a:endParaRPr lang="zh-TW" sz="1400" b="1" kern="100" dirty="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𝐎</m:t>
                                </m:r>
                                <m:r>
                                  <a:rPr lang="en-US" sz="1400" b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4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𝐧</m:t>
                                </m:r>
                                <m:r>
                                  <a:rPr lang="en-US" sz="1400" b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b="1" kern="100" dirty="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 smtClean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大 </a:t>
                          </a:r>
                          <a:r>
                            <a:rPr lang="en-US" sz="1400" b="1" kern="100" dirty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b="1" i="1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en-US" sz="1400" b="1" i="1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/>
                                    </a:rPr>
                                    <m:t>𝟗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b="1" kern="100" dirty="0" smtClean="0">
                                  <a:solidFill>
                                    <a:schemeClr val="tx2"/>
                                  </a:solidFill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b="1" kern="100" dirty="0" smtClean="0">
                                  <a:solidFill>
                                    <a:schemeClr val="tx2"/>
                                  </a:solidFill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b="1" kern="100" dirty="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24170"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子圖探索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(Sub-graph 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Discovery)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k-core dectection (2003)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大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SCAN (2007)</a:t>
                          </a:r>
                          <a:endParaRPr lang="zh-TW" sz="1400" b="1" kern="100" dirty="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𝐎</m:t>
                                </m:r>
                                <m:r>
                                  <a:rPr lang="en-US" sz="1400" b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4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𝐧</m:t>
                                </m:r>
                                <m:r>
                                  <a:rPr lang="en-US" sz="1400" b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b="1" kern="10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 smtClean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大</a:t>
                          </a:r>
                          <a:r>
                            <a:rPr lang="en-US" sz="1400" b="1" kern="100" dirty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b="1" i="1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en-US" sz="1400" b="1" i="1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/>
                                    </a:rPr>
                                    <m:t>𝟗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b="1" kern="100" dirty="0" smtClean="0">
                                  <a:solidFill>
                                    <a:schemeClr val="tx2"/>
                                  </a:solidFill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b="1" kern="100" dirty="0" smtClean="0">
                                  <a:solidFill>
                                    <a:schemeClr val="tx2"/>
                                  </a:solidFill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b="1" kern="100" dirty="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24170"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品質最佳化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(Quality Optimization)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249389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Greedy optimization (2004)</a:t>
                          </a:r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中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Spectral optimization (2006)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中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Extermal optimization (2007)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O</m:t>
                                </m:r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zh-TW" sz="1400" i="1" kern="100">
                                        <a:effectLst/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1400" kern="1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中</a:t>
                          </a: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i="1" kern="100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kern="100">
                                      <a:effectLst/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kern="100" dirty="0" smtClean="0"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</a:tr>
                  <a:tr h="261748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 smtClean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BGLL </a:t>
                          </a:r>
                          <a:r>
                            <a:rPr lang="en-US" sz="1400" b="1" kern="100" dirty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1400" b="1" kern="100" dirty="0" smtClean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2008)</a:t>
                          </a:r>
                          <a:endParaRPr lang="zh-TW" sz="1400" b="1" kern="100" dirty="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𝐎</m:t>
                                </m:r>
                                <m:r>
                                  <a:rPr lang="en-US" sz="1400" b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400" b="1" i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𝐧</m:t>
                                </m:r>
                                <m:r>
                                  <a:rPr lang="en-US" sz="1400" b="1" kern="1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b="1" kern="100" dirty="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 smtClean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大</a:t>
                          </a:r>
                          <a:r>
                            <a:rPr lang="en-US" sz="1400" b="1" kern="100" dirty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(&lt;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400" b="1" i="1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en-US" sz="1400" b="1" i="1" kern="100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/>
                                    </a:rPr>
                                    <m:t>𝟗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TW" altLang="en-US" sz="1400" b="1" kern="100" dirty="0" smtClean="0">
                                  <a:solidFill>
                                    <a:schemeClr val="tx2"/>
                                  </a:solidFill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節點</m:t>
                              </m:r>
                              <m:r>
                                <m:rPr>
                                  <m:nor/>
                                </m:rPr>
                                <a:rPr lang="en-US" altLang="zh-TW" sz="1400" b="1" kern="100" dirty="0" smtClean="0">
                                  <a:solidFill>
                                    <a:schemeClr val="tx2"/>
                                  </a:solidFill>
                                  <a:effectLst/>
                                  <a:latin typeface="Times New Roman" pitchFamily="18" charset="0"/>
                                  <a:ea typeface="標楷體" pitchFamily="65" charset="-120"/>
                                  <a:cs typeface="Times New Roman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sz="1400" b="1" kern="100" dirty="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5462916"/>
                  </p:ext>
                </p:extLst>
              </p:nvPr>
            </p:nvGraphicFramePr>
            <p:xfrm>
              <a:off x="899591" y="1168990"/>
              <a:ext cx="7416825" cy="519794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97292"/>
                    <a:gridCol w="1759323"/>
                    <a:gridCol w="1760210"/>
                  </a:tblGrid>
                  <a:tr h="38404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方法類型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 (</a:t>
                          </a:r>
                          <a:r>
                            <a:rPr lang="zh-TW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具代表</a:t>
                          </a:r>
                          <a:r>
                            <a:rPr lang="zh-TW" alt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性</a:t>
                          </a:r>
                          <a:r>
                            <a:rPr lang="zh-TW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分群演算法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時間複雜度</a:t>
                          </a:r>
                        </a:p>
                      </a:txBody>
                      <a:tcPr marL="44904" marR="44904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適用網路規模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1"/>
                        </a:solidFill>
                      </a:tcPr>
                    </a:tc>
                  </a:tr>
                  <a:tr h="224170"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分裂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Divide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244283">
                    <a:tc>
                      <a:txBody>
                        <a:bodyPr/>
                        <a:lstStyle/>
                        <a:p>
                          <a:pPr indent="7620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Girvan and Newman (2002)</a:t>
                          </a:r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252500" r="-100694" b="-18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252500" r="-346" b="-1807500"/>
                          </a:stretch>
                        </a:blipFill>
                      </a:tcPr>
                    </a:tc>
                  </a:tr>
                  <a:tr h="244283">
                    <a:tc>
                      <a:txBody>
                        <a:bodyPr/>
                        <a:lstStyle/>
                        <a:p>
                          <a:pPr indent="7620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Information centrality (2004)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352500" r="-100694" b="-17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352500" r="-346" b="-1707500"/>
                          </a:stretch>
                        </a:blipFill>
                      </a:tcPr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Edge clustering coefficient (2004)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452500" r="-100694" b="-16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452500" r="-346" b="-1607500"/>
                          </a:stretch>
                        </a:blipFill>
                      </a:tcPr>
                    </a:tc>
                  </a:tr>
                  <a:tr h="24428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Max flow (2005)</a:t>
                          </a:r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552500" r="-100694" b="-15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552500" r="-346" b="-1507500"/>
                          </a:stretch>
                        </a:blipFill>
                      </a:tcPr>
                    </a:tc>
                  </a:tr>
                  <a:tr h="224170"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節點分群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Vertex Clustering)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Embedding in space + k-means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745000" r="-100694" b="-1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745000" r="-346" b="-1315000"/>
                          </a:stretch>
                        </a:blipFill>
                      </a:tcPr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Walktrap (2005)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845000" r="-100694" b="-12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845000" r="-346" b="-1215000"/>
                          </a:stretch>
                        </a:blipFill>
                      </a:tcPr>
                    </a:tc>
                  </a:tr>
                  <a:tr h="224170"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基於模型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Model-based)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MCL (2000) 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1037500" r="-100694" b="-10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1037500" r="-346" b="-1022500"/>
                          </a:stretch>
                        </a:blipFill>
                      </a:tcPr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Infomap (2008)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1137500" r="-100694" b="-9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1137500" r="-346" b="-922500"/>
                          </a:stretch>
                        </a:blipFill>
                      </a:tcPr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 smtClean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LPA (2009</a:t>
                          </a:r>
                          <a:r>
                            <a:rPr lang="en-US" sz="1400" b="1" kern="100" dirty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)</a:t>
                          </a:r>
                          <a:endParaRPr lang="zh-TW" sz="1400" b="1" kern="100" dirty="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1237500" r="-100694" b="-8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1237500" r="-346" b="-822500"/>
                          </a:stretch>
                        </a:blipFill>
                      </a:tcPr>
                    </a:tc>
                  </a:tr>
                  <a:tr h="224170"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子圖探索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400" b="1" kern="100" dirty="0" smtClean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(Sub-graph 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Discovery)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k-core dectection (2003)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1430000" r="-100694" b="-6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1430000" r="-346" b="-630000"/>
                          </a:stretch>
                        </a:blipFill>
                      </a:tcPr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SCAN (2007)</a:t>
                          </a:r>
                          <a:endParaRPr lang="zh-TW" sz="1400" b="1" kern="100" dirty="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1530000" r="-100694" b="-5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1530000" r="-346" b="-530000"/>
                          </a:stretch>
                        </a:blipFill>
                      </a:tcPr>
                    </a:tc>
                  </a:tr>
                  <a:tr h="224170"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品質最佳化</a:t>
                          </a:r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 (Quality Optimization)</a:t>
                          </a:r>
                          <a:endParaRPr lang="zh-TW" sz="14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tx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249389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Greedy optimization (2004)</a:t>
                          </a:r>
                          <a:endParaRPr lang="zh-TW" sz="14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1680488" r="-100694" b="-3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1680488" r="-346" b="-326829"/>
                          </a:stretch>
                        </a:blipFill>
                      </a:tcPr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Spectral optimization (2006)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1825000" r="-100694" b="-2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1825000" r="-346" b="-235000"/>
                          </a:stretch>
                        </a:blipFill>
                      </a:tcPr>
                    </a:tc>
                  </a:tr>
                  <a:tr h="244906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Extermal optimization (2007)</a:t>
                          </a:r>
                          <a:endParaRPr lang="zh-TW" sz="14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1925000" r="-100694" b="-1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1925000" r="-346" b="-135000"/>
                          </a:stretch>
                        </a:blipFill>
                      </a:tcPr>
                    </a:tc>
                  </a:tr>
                  <a:tr h="261748">
                    <a:tc>
                      <a:txBody>
                        <a:bodyPr/>
                        <a:lstStyle/>
                        <a:p>
                          <a:pPr indent="76200"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 smtClean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BGLL </a:t>
                          </a:r>
                          <a:r>
                            <a:rPr lang="en-US" sz="1400" b="1" kern="100" dirty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1400" b="1" kern="100" dirty="0" smtClean="0">
                              <a:solidFill>
                                <a:schemeClr val="tx2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2008)</a:t>
                          </a:r>
                          <a:endParaRPr lang="zh-TW" sz="1400" b="1" kern="100" dirty="0">
                            <a:solidFill>
                              <a:schemeClr val="tx2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44904" marR="44904" marT="0" marB="0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222222" t="-1883721" r="-100694" b="-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4904" marR="44904" marT="0" marB="0">
                        <a:blipFill rotWithShape="1">
                          <a:blip r:embed="rId2"/>
                          <a:stretch>
                            <a:fillRect l="-321107" t="-1883721" r="-346" b="-255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標題 16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zh-TW" dirty="0"/>
              <a:t>BGLL</a:t>
            </a:r>
            <a:r>
              <a:rPr lang="zh-TW" altLang="en-US" dirty="0"/>
              <a:t>分群</a:t>
            </a:r>
            <a:r>
              <a:rPr lang="zh-TW" altLang="en-US" dirty="0" smtClean="0"/>
              <a:t>演算法 </a:t>
            </a:r>
            <a:r>
              <a:rPr lang="en-US" altLang="zh-TW" dirty="0" smtClean="0"/>
              <a:t>(2/2)</a:t>
            </a:r>
            <a:endParaRPr lang="zh-TW" altLang="en-US" b="0" dirty="0"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23728" y="5503256"/>
            <a:ext cx="53285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特性四、</a:t>
            </a:r>
            <a:r>
              <a:rPr lang="zh-TW" altLang="zh-TW" sz="20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時間</a:t>
            </a:r>
            <a:r>
              <a:rPr lang="zh-TW" altLang="zh-TW" sz="20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複雜度為線性時間</a:t>
            </a:r>
            <a:endParaRPr lang="zh-TW" altLang="en-US" sz="2000" b="1" dirty="0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0054" y="6343930"/>
            <a:ext cx="6496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/>
              <a:t>Papadopoulos, S., </a:t>
            </a:r>
            <a:r>
              <a:rPr lang="en-US" altLang="zh-TW" sz="1400" u="sng" dirty="0" err="1"/>
              <a:t>Kompatsiaris</a:t>
            </a:r>
            <a:r>
              <a:rPr lang="en-US" altLang="zh-TW" sz="1400" u="sng" dirty="0"/>
              <a:t>, Y., </a:t>
            </a:r>
            <a:r>
              <a:rPr lang="en-US" altLang="zh-TW" sz="1400" u="sng" dirty="0" err="1"/>
              <a:t>Vakali</a:t>
            </a:r>
            <a:r>
              <a:rPr lang="en-US" altLang="zh-TW" sz="1400" u="sng" dirty="0"/>
              <a:t>, A., &amp; </a:t>
            </a:r>
            <a:r>
              <a:rPr lang="en-US" altLang="zh-TW" sz="1400" u="sng" dirty="0" err="1"/>
              <a:t>Spyridonos</a:t>
            </a:r>
            <a:r>
              <a:rPr lang="en-US" altLang="zh-TW" sz="1400" u="sng" dirty="0"/>
              <a:t>, P. (2012). Community detection in social media. Data Mining and Knowledge Discovery, 24(3), 515-554.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995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報告大綱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</a:pPr>
            <a:r>
              <a:rPr lang="zh-TW" altLang="en-US" sz="3200" dirty="0" smtClean="0"/>
              <a:t>緒論 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(p.2 </a:t>
            </a:r>
            <a:r>
              <a:rPr lang="en-US" altLang="zh-TW" sz="1800" dirty="0">
                <a:solidFill>
                  <a:schemeClr val="bg1">
                    <a:lumMod val="65000"/>
                  </a:schemeClr>
                </a:solidFill>
              </a:rPr>
              <a:t>~ 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p.10)</a:t>
            </a:r>
            <a:endParaRPr lang="en-US" altLang="zh-TW" sz="3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</a:pPr>
            <a:r>
              <a:rPr lang="zh-TW" altLang="en-US" sz="3200" dirty="0" smtClean="0"/>
              <a:t>文獻探討 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(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p.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11 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~ 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p.22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)</a:t>
            </a:r>
            <a:endParaRPr lang="en-US" altLang="zh-TW" sz="4000" dirty="0" smtClean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  <a:p>
            <a:pPr marL="514350" indent="-514350">
              <a:lnSpc>
                <a:spcPct val="150000"/>
              </a:lnSpc>
            </a:pPr>
            <a:r>
              <a:rPr lang="zh-TW" altLang="en-US" sz="3200" dirty="0" smtClean="0"/>
              <a:t>問題</a:t>
            </a:r>
            <a:r>
              <a:rPr lang="zh-TW" altLang="en-US" sz="3200" dirty="0"/>
              <a:t>定義與解決</a:t>
            </a:r>
            <a:r>
              <a:rPr lang="zh-TW" altLang="en-US" sz="3200" dirty="0" smtClean="0"/>
              <a:t>機制 </a:t>
            </a:r>
            <a:r>
              <a:rPr lang="en-US" altLang="zh-TW" sz="18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p.23 </a:t>
            </a:r>
            <a:r>
              <a:rPr lang="en-US" altLang="zh-TW" sz="1800" dirty="0">
                <a:solidFill>
                  <a:schemeClr val="bg1">
                    <a:lumMod val="65000"/>
                  </a:schemeClr>
                </a:solidFill>
              </a:rPr>
              <a:t>~ 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p.27)</a:t>
            </a:r>
            <a:endParaRPr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</a:pPr>
            <a:r>
              <a:rPr lang="zh-TW" altLang="en-US" sz="3200" dirty="0" smtClean="0"/>
              <a:t>系統</a:t>
            </a:r>
            <a:r>
              <a:rPr lang="zh-TW" altLang="en-US" sz="3200" dirty="0"/>
              <a:t>開發與實</a:t>
            </a:r>
            <a:r>
              <a:rPr lang="zh-TW" altLang="en-US" sz="3200" dirty="0" smtClean="0"/>
              <a:t>作 </a:t>
            </a:r>
            <a:r>
              <a:rPr lang="en-US" altLang="zh-TW" sz="3200" dirty="0" smtClean="0"/>
              <a:t>&amp; </a:t>
            </a:r>
            <a:r>
              <a:rPr lang="zh-TW" altLang="en-US" sz="3200" dirty="0" smtClean="0"/>
              <a:t>實</a:t>
            </a:r>
            <a:r>
              <a:rPr lang="zh-TW" altLang="zh-TW" sz="3200" dirty="0" smtClean="0"/>
              <a:t>驗</a:t>
            </a:r>
            <a:r>
              <a:rPr lang="zh-TW" altLang="zh-TW" sz="3200" dirty="0"/>
              <a:t>與評估</a:t>
            </a:r>
            <a:r>
              <a:rPr lang="zh-TW" altLang="zh-TW" sz="3200" dirty="0" smtClean="0"/>
              <a:t>分析</a:t>
            </a:r>
            <a:r>
              <a:rPr lang="en-US" altLang="zh-TW" sz="3200" dirty="0" smtClean="0"/>
              <a:t> </a:t>
            </a:r>
            <a:r>
              <a:rPr lang="en-US" altLang="zh-TW" sz="18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p.28 </a:t>
            </a:r>
            <a:r>
              <a:rPr lang="en-US" altLang="zh-TW" sz="1800" dirty="0">
                <a:solidFill>
                  <a:schemeClr val="bg1">
                    <a:lumMod val="65000"/>
                  </a:schemeClr>
                </a:solidFill>
              </a:rPr>
              <a:t>~ 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p.32)</a:t>
            </a:r>
            <a:endParaRPr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</a:pPr>
            <a:r>
              <a:rPr lang="zh-TW" altLang="zh-TW" sz="3200" dirty="0" smtClean="0"/>
              <a:t>結論</a:t>
            </a:r>
            <a:r>
              <a:rPr lang="en-US" altLang="zh-TW" sz="3200" dirty="0" smtClean="0"/>
              <a:t> </a:t>
            </a:r>
            <a:r>
              <a:rPr lang="en-US" altLang="zh-TW" sz="18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p.33 ~ p.35)</a:t>
            </a:r>
            <a:endParaRPr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畫布 15464"/>
          <p:cNvGrpSpPr/>
          <p:nvPr/>
        </p:nvGrpSpPr>
        <p:grpSpPr>
          <a:xfrm>
            <a:off x="223968" y="19215"/>
            <a:ext cx="3677735" cy="6765698"/>
            <a:chOff x="0" y="0"/>
            <a:chExt cx="5314950" cy="7333186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5314950" cy="7332980"/>
            </a:xfrm>
            <a:prstGeom prst="rect">
              <a:avLst/>
            </a:prstGeom>
          </p:spPr>
        </p:sp>
        <p:sp>
          <p:nvSpPr>
            <p:cNvPr id="8" name="矩形 7"/>
            <p:cNvSpPr/>
            <p:nvPr/>
          </p:nvSpPr>
          <p:spPr>
            <a:xfrm>
              <a:off x="1731179" y="35340"/>
              <a:ext cx="1901995" cy="3417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評估分群</a:t>
              </a:r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結果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4137" y="693399"/>
              <a:ext cx="2377326" cy="43891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內部評估</a:t>
              </a:r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指標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836723" y="2267271"/>
              <a:ext cx="2279987" cy="43891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芮氏</a:t>
              </a:r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指標</a:t>
              </a:r>
              <a:r>
                <a:rPr lang="en-US" sz="1200" kern="100" dirty="0" smtClean="0">
                  <a:latin typeface="Times New Roman"/>
                  <a:ea typeface="標楷體"/>
                  <a:cs typeface="Times New Roman"/>
                </a:rPr>
                <a:t> </a:t>
              </a:r>
              <a:br>
                <a:rPr lang="en-US" sz="1200" kern="100" dirty="0" smtClean="0">
                  <a:latin typeface="Times New Roman"/>
                  <a:ea typeface="標楷體"/>
                  <a:cs typeface="Times New Roman"/>
                </a:rPr>
              </a:br>
              <a:r>
                <a:rPr lang="en-US" sz="1200" kern="100" dirty="0" smtClean="0">
                  <a:latin typeface="Times New Roman"/>
                  <a:ea typeface="標楷體"/>
                  <a:cs typeface="Times New Roman"/>
                </a:rPr>
                <a:t>(</a:t>
              </a:r>
              <a:r>
                <a:rPr lang="en-US" sz="1200" kern="100" dirty="0">
                  <a:latin typeface="Times New Roman"/>
                  <a:ea typeface="標楷體"/>
                  <a:cs typeface="Times New Roman"/>
                </a:rPr>
                <a:t>RI) 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837820" y="693164"/>
              <a:ext cx="2279744" cy="43891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外部評估</a:t>
              </a:r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指標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3048" y="2266546"/>
              <a:ext cx="2377379" cy="43891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模組性</a:t>
              </a:r>
              <a:r>
                <a:rPr lang="en-US" sz="1200" kern="100" dirty="0">
                  <a:latin typeface="Times New Roman"/>
                  <a:ea typeface="標楷體"/>
                  <a:cs typeface="Times New Roman"/>
                </a:rPr>
                <a:t> (Modularity) 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836723" y="2705812"/>
              <a:ext cx="2280104" cy="43891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調整後</a:t>
              </a:r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芮氏</a:t>
              </a:r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指標</a:t>
              </a:r>
              <a:r>
                <a:rPr lang="en-US" sz="1200" kern="100" dirty="0" smtClean="0">
                  <a:latin typeface="Times New Roman"/>
                  <a:ea typeface="標楷體"/>
                  <a:cs typeface="Times New Roman"/>
                </a:rPr>
                <a:t> </a:t>
              </a:r>
              <a:r>
                <a:rPr lang="en-US" sz="1200" kern="100" dirty="0">
                  <a:latin typeface="Times New Roman"/>
                  <a:ea typeface="標楷體"/>
                  <a:cs typeface="Times New Roman"/>
                </a:rPr>
                <a:t>(ARI</a:t>
              </a:r>
              <a:r>
                <a:rPr lang="en-US" sz="1200" kern="100" dirty="0" smtClean="0">
                  <a:latin typeface="Times New Roman"/>
                  <a:ea typeface="標楷體"/>
                  <a:cs typeface="Times New Roman"/>
                </a:rPr>
                <a:t>)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36723" y="3144701"/>
              <a:ext cx="2280221" cy="43891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標準化共同資訊量</a:t>
              </a:r>
              <a:r>
                <a:rPr lang="en-US" sz="1200" kern="100" dirty="0">
                  <a:latin typeface="Times New Roman"/>
                  <a:ea typeface="標楷體"/>
                  <a:cs typeface="Times New Roman"/>
                </a:rPr>
                <a:t> (NMI</a:t>
              </a:r>
              <a:r>
                <a:rPr lang="en-US" sz="1200" kern="100" dirty="0" smtClean="0">
                  <a:latin typeface="Times New Roman"/>
                  <a:ea typeface="標楷體"/>
                  <a:cs typeface="Times New Roman"/>
                </a:rPr>
                <a:t>)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15" name="直線單箭頭接點 14"/>
            <p:cNvCxnSpPr>
              <a:stCxn id="11" idx="2"/>
              <a:endCxn id="16" idx="0"/>
            </p:cNvCxnSpPr>
            <p:nvPr/>
          </p:nvCxnSpPr>
          <p:spPr>
            <a:xfrm flipH="1">
              <a:off x="3977123" y="1132076"/>
              <a:ext cx="569" cy="2694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2837129" y="1401490"/>
              <a:ext cx="2279987" cy="52489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產生大規模隨機</a:t>
              </a:r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網路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17" name="直線單箭頭接點 16"/>
            <p:cNvCxnSpPr>
              <a:stCxn id="16" idx="2"/>
              <a:endCxn id="10" idx="0"/>
            </p:cNvCxnSpPr>
            <p:nvPr/>
          </p:nvCxnSpPr>
          <p:spPr>
            <a:xfrm flipH="1">
              <a:off x="3976717" y="1926380"/>
              <a:ext cx="379" cy="3408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143509" y="1401490"/>
              <a:ext cx="2376833" cy="52501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小規模真實社群</a:t>
              </a:r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網路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19" name="直線單箭頭接點 18"/>
            <p:cNvCxnSpPr>
              <a:stCxn id="9" idx="2"/>
              <a:endCxn id="18" idx="0"/>
            </p:cNvCxnSpPr>
            <p:nvPr/>
          </p:nvCxnSpPr>
          <p:spPr>
            <a:xfrm flipH="1">
              <a:off x="1331926" y="1132311"/>
              <a:ext cx="874" cy="2691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18" idx="2"/>
              <a:endCxn id="12" idx="0"/>
            </p:cNvCxnSpPr>
            <p:nvPr/>
          </p:nvCxnSpPr>
          <p:spPr>
            <a:xfrm flipH="1">
              <a:off x="1331738" y="1926502"/>
              <a:ext cx="188" cy="3400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42950" y="2925268"/>
              <a:ext cx="2377379" cy="66883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b="1" kern="100" dirty="0">
                  <a:solidFill>
                    <a:schemeClr val="tx2"/>
                  </a:solidFill>
                  <a:latin typeface="Times New Roman"/>
                  <a:ea typeface="標楷體"/>
                  <a:cs typeface="Times New Roman"/>
                </a:rPr>
                <a:t>雖然使用者直接</a:t>
              </a:r>
              <a:r>
                <a:rPr lang="zh-TW" altLang="en-US" sz="1200" b="1" kern="100" dirty="0" smtClean="0">
                  <a:solidFill>
                    <a:schemeClr val="tx2"/>
                  </a:solidFill>
                  <a:latin typeface="Times New Roman"/>
                  <a:ea typeface="標楷體"/>
                  <a:cs typeface="Times New Roman"/>
                </a:rPr>
                <a:t>進行</a:t>
              </a:r>
              <a:endParaRPr lang="en-US" altLang="zh-TW" sz="1200" b="1" kern="100" dirty="0" smtClean="0">
                <a:solidFill>
                  <a:schemeClr val="tx2"/>
                </a:solidFill>
                <a:latin typeface="Times New Roman"/>
                <a:ea typeface="標楷體"/>
                <a:cs typeface="Times New Roman"/>
              </a:endParaRPr>
            </a:p>
            <a:p>
              <a:pPr algn="ctr"/>
              <a:r>
                <a:rPr lang="zh-TW" altLang="en-US" sz="1200" b="1" kern="100" dirty="0" smtClean="0">
                  <a:solidFill>
                    <a:schemeClr val="tx2"/>
                  </a:solidFill>
                  <a:latin typeface="Times New Roman"/>
                  <a:ea typeface="標楷體"/>
                  <a:cs typeface="Times New Roman"/>
                </a:rPr>
                <a:t>群</a:t>
              </a:r>
              <a:r>
                <a:rPr lang="zh-TW" altLang="en-US" sz="1200" b="1" kern="100" dirty="0">
                  <a:solidFill>
                    <a:schemeClr val="tx2"/>
                  </a:solidFill>
                  <a:latin typeface="Times New Roman"/>
                  <a:ea typeface="標楷體"/>
                  <a:cs typeface="Times New Roman"/>
                </a:rPr>
                <a:t>組評估將會更</a:t>
              </a:r>
              <a:r>
                <a:rPr lang="zh-TW" altLang="en-US" sz="1200" b="1" kern="100" dirty="0" smtClean="0">
                  <a:solidFill>
                    <a:schemeClr val="tx2"/>
                  </a:solidFill>
                  <a:latin typeface="Times New Roman"/>
                  <a:ea typeface="標楷體"/>
                  <a:cs typeface="Times New Roman"/>
                </a:rPr>
                <a:t>適當</a:t>
              </a:r>
              <a:endParaRPr lang="en-US" altLang="zh-TW" sz="1200" b="1" kern="100" dirty="0" smtClean="0">
                <a:solidFill>
                  <a:schemeClr val="tx2"/>
                </a:solidFill>
                <a:latin typeface="Times New Roman"/>
                <a:ea typeface="標楷體"/>
                <a:cs typeface="Times New Roman"/>
              </a:endParaRPr>
            </a:p>
            <a:p>
              <a:pPr algn="ctr"/>
              <a:r>
                <a:rPr lang="zh-TW" altLang="en-US" sz="1200" b="1" kern="100" dirty="0" smtClean="0">
                  <a:solidFill>
                    <a:schemeClr val="tx2"/>
                  </a:solidFill>
                  <a:latin typeface="Times New Roman"/>
                  <a:ea typeface="標楷體"/>
                  <a:cs typeface="Times New Roman"/>
                </a:rPr>
                <a:t>但</a:t>
              </a:r>
              <a:r>
                <a:rPr lang="zh-TW" altLang="en-US" sz="1200" b="1" kern="100" dirty="0">
                  <a:solidFill>
                    <a:schemeClr val="tx2"/>
                  </a:solidFill>
                  <a:latin typeface="Times New Roman"/>
                  <a:ea typeface="標楷體"/>
                  <a:cs typeface="Times New Roman"/>
                </a:rPr>
                <a:t>時間成本</a:t>
              </a:r>
              <a:r>
                <a:rPr lang="zh-TW" altLang="en-US" sz="1200" b="1" kern="100" dirty="0" smtClean="0">
                  <a:solidFill>
                    <a:schemeClr val="tx2"/>
                  </a:solidFill>
                  <a:latin typeface="Times New Roman"/>
                  <a:ea typeface="標楷體"/>
                  <a:cs typeface="Times New Roman"/>
                </a:rPr>
                <a:t>過高</a:t>
              </a:r>
              <a:endParaRPr lang="zh-TW" altLang="en-US" sz="1200" b="1" kern="100" dirty="0">
                <a:solidFill>
                  <a:schemeClr val="tx2"/>
                </a:solidFill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22" name="肘形接點 21"/>
            <p:cNvCxnSpPr>
              <a:stCxn id="21" idx="3"/>
              <a:endCxn id="16" idx="1"/>
            </p:cNvCxnSpPr>
            <p:nvPr/>
          </p:nvCxnSpPr>
          <p:spPr>
            <a:xfrm flipV="1">
              <a:off x="2520329" y="1663935"/>
              <a:ext cx="316800" cy="15957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接點 22"/>
            <p:cNvCxnSpPr>
              <a:stCxn id="8" idx="2"/>
              <a:endCxn id="9" idx="0"/>
            </p:cNvCxnSpPr>
            <p:nvPr/>
          </p:nvCxnSpPr>
          <p:spPr>
            <a:xfrm rot="5400000">
              <a:off x="1849345" y="-139434"/>
              <a:ext cx="316289" cy="1349377"/>
            </a:xfrm>
            <a:prstGeom prst="bentConnector3">
              <a:avLst>
                <a:gd name="adj1" fmla="val 36992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接點 23"/>
            <p:cNvCxnSpPr>
              <a:stCxn id="8" idx="2"/>
              <a:endCxn id="11" idx="0"/>
            </p:cNvCxnSpPr>
            <p:nvPr/>
          </p:nvCxnSpPr>
          <p:spPr>
            <a:xfrm rot="16200000" flipH="1">
              <a:off x="3171907" y="-112621"/>
              <a:ext cx="316054" cy="1295515"/>
            </a:xfrm>
            <a:prstGeom prst="bentConnector3">
              <a:avLst>
                <a:gd name="adj1" fmla="val 36972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2837090" y="5736359"/>
              <a:ext cx="1139937" cy="4145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100" kern="100">
                  <a:latin typeface="Times New Roman"/>
                  <a:ea typeface="標楷體"/>
                  <a:cs typeface="Times New Roman"/>
                </a:rPr>
                <a:t>正確正例</a:t>
              </a:r>
              <a:r>
                <a:rPr lang="en-US" sz="1100" kern="100">
                  <a:latin typeface="Times New Roman"/>
                  <a:ea typeface="標楷體"/>
                  <a:cs typeface="Times New Roman"/>
                </a:rPr>
                <a:t> TP</a:t>
              </a:r>
              <a:endParaRPr lang="zh-TW" altLang="en-US" sz="1100" kern="10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976717" y="5736359"/>
              <a:ext cx="1139937" cy="4145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100" kern="100" dirty="0" smtClean="0">
                  <a:latin typeface="Times New Roman"/>
                  <a:ea typeface="標楷體"/>
                  <a:cs typeface="Times New Roman"/>
                </a:rPr>
                <a:t>錯誤正</a:t>
              </a:r>
              <a:r>
                <a:rPr lang="zh-TW" altLang="en-US" sz="1100" kern="100" dirty="0" smtClean="0">
                  <a:latin typeface="Times New Roman"/>
                  <a:ea typeface="標楷體"/>
                  <a:cs typeface="Times New Roman"/>
                </a:rPr>
                <a:t>例</a:t>
              </a:r>
              <a:r>
                <a:rPr lang="en-US" sz="1100" kern="100" dirty="0" smtClean="0">
                  <a:latin typeface="Times New Roman"/>
                  <a:ea typeface="標楷體"/>
                  <a:cs typeface="Times New Roman"/>
                </a:rPr>
                <a:t> </a:t>
              </a:r>
              <a:r>
                <a:rPr lang="en-US" sz="1100" kern="100" dirty="0">
                  <a:latin typeface="Times New Roman"/>
                  <a:ea typeface="標楷體"/>
                  <a:cs typeface="Times New Roman"/>
                </a:rPr>
                <a:t>FP</a:t>
              </a:r>
              <a:endParaRPr lang="zh-TW" altLang="en-US" sz="11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837090" y="6150849"/>
              <a:ext cx="1139937" cy="4145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100" kern="100" dirty="0" smtClean="0">
                  <a:latin typeface="Times New Roman"/>
                  <a:ea typeface="標楷體"/>
                  <a:cs typeface="Times New Roman"/>
                </a:rPr>
                <a:t>錯誤負例</a:t>
              </a:r>
              <a:r>
                <a:rPr lang="en-US" sz="1100" kern="100" dirty="0" smtClean="0">
                  <a:latin typeface="Times New Roman"/>
                  <a:ea typeface="標楷體"/>
                  <a:cs typeface="Times New Roman"/>
                </a:rPr>
                <a:t> </a:t>
              </a:r>
              <a:r>
                <a:rPr lang="en-US" sz="1100" kern="100" dirty="0">
                  <a:latin typeface="Times New Roman"/>
                  <a:ea typeface="標楷體"/>
                  <a:cs typeface="Times New Roman"/>
                </a:rPr>
                <a:t>FN</a:t>
              </a:r>
              <a:endParaRPr lang="zh-TW" altLang="en-US" sz="11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976717" y="6150849"/>
              <a:ext cx="1139937" cy="4145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100" kern="100">
                  <a:latin typeface="Times New Roman"/>
                  <a:ea typeface="標楷體"/>
                  <a:cs typeface="Times New Roman"/>
                </a:rPr>
                <a:t>正確負例</a:t>
              </a:r>
              <a:r>
                <a:rPr lang="en-US" sz="1100" kern="100">
                  <a:latin typeface="Times New Roman"/>
                  <a:ea typeface="標楷體"/>
                  <a:cs typeface="Times New Roman"/>
                </a:rPr>
                <a:t> TN</a:t>
              </a:r>
              <a:endParaRPr lang="zh-TW" altLang="en-US" sz="1100" kern="100"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29" name="直線單箭頭接點 28"/>
            <p:cNvCxnSpPr>
              <a:stCxn id="45" idx="2"/>
            </p:cNvCxnSpPr>
            <p:nvPr/>
          </p:nvCxnSpPr>
          <p:spPr>
            <a:xfrm>
              <a:off x="3977693" y="4011893"/>
              <a:ext cx="909" cy="17130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12" idx="2"/>
              <a:endCxn id="21" idx="0"/>
            </p:cNvCxnSpPr>
            <p:nvPr/>
          </p:nvCxnSpPr>
          <p:spPr>
            <a:xfrm flipH="1">
              <a:off x="1331640" y="2705458"/>
              <a:ext cx="98" cy="219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-圖案 30"/>
            <p:cNvSpPr/>
            <p:nvPr/>
          </p:nvSpPr>
          <p:spPr>
            <a:xfrm rot="5400000">
              <a:off x="3483177" y="4931885"/>
              <a:ext cx="1036603" cy="2450760"/>
            </a:xfrm>
            <a:prstGeom prst="corner">
              <a:avLst>
                <a:gd name="adj1" fmla="val 94337"/>
                <a:gd name="adj2" fmla="val 5552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12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1" y="6883703"/>
              <a:ext cx="5311612" cy="449483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b="1" kern="100" dirty="0">
                  <a:solidFill>
                    <a:schemeClr val="tx2"/>
                  </a:solidFill>
                  <a:latin typeface="細明體"/>
                  <a:ea typeface="標楷體"/>
                  <a:cs typeface="Times New Roman"/>
                </a:rPr>
                <a:t>實作系統能夠簡化使用者直接</a:t>
              </a:r>
              <a:r>
                <a:rPr lang="zh-TW" altLang="en-US" sz="1200" b="1" kern="100" dirty="0" smtClean="0">
                  <a:solidFill>
                    <a:schemeClr val="tx2"/>
                  </a:solidFill>
                  <a:latin typeface="細明體"/>
                  <a:ea typeface="標楷體"/>
                  <a:cs typeface="Times New Roman"/>
                </a:rPr>
                <a:t>進行</a:t>
              </a:r>
              <a:r>
                <a:rPr lang="en-US" altLang="zh-TW" sz="1200" b="1" kern="100" dirty="0" smtClean="0">
                  <a:solidFill>
                    <a:schemeClr val="tx2"/>
                  </a:solidFill>
                  <a:latin typeface="細明體"/>
                  <a:ea typeface="標楷體"/>
                  <a:cs typeface="Times New Roman"/>
                </a:rPr>
                <a:t/>
              </a:r>
              <a:br>
                <a:rPr lang="en-US" altLang="zh-TW" sz="1200" b="1" kern="100" dirty="0" smtClean="0">
                  <a:solidFill>
                    <a:schemeClr val="tx2"/>
                  </a:solidFill>
                  <a:latin typeface="細明體"/>
                  <a:ea typeface="標楷體"/>
                  <a:cs typeface="Times New Roman"/>
                </a:rPr>
              </a:br>
              <a:r>
                <a:rPr lang="zh-TW" altLang="en-US" sz="1200" b="1" kern="100" dirty="0" smtClean="0">
                  <a:solidFill>
                    <a:schemeClr val="tx2"/>
                  </a:solidFill>
                  <a:latin typeface="細明體"/>
                  <a:ea typeface="標楷體"/>
                  <a:cs typeface="Times New Roman"/>
                </a:rPr>
                <a:t>群</a:t>
              </a:r>
              <a:r>
                <a:rPr lang="zh-TW" altLang="en-US" sz="1200" b="1" kern="100" dirty="0">
                  <a:solidFill>
                    <a:schemeClr val="tx2"/>
                  </a:solidFill>
                  <a:latin typeface="細明體"/>
                  <a:ea typeface="標楷體"/>
                  <a:cs typeface="Times New Roman"/>
                </a:rPr>
                <a:t>組評估操作，以降低時間成本</a:t>
              </a:r>
              <a:endParaRPr lang="zh-TW" altLang="en-US" sz="1200" b="1" kern="100" dirty="0">
                <a:solidFill>
                  <a:schemeClr val="tx2"/>
                </a:solidFill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44623" y="3780733"/>
              <a:ext cx="2376833" cy="52160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產生</a:t>
              </a:r>
              <a:r>
                <a:rPr lang="en-US" sz="1200" kern="100" dirty="0">
                  <a:latin typeface="Times New Roman"/>
                  <a:ea typeface="標楷體"/>
                  <a:cs typeface="Times New Roman"/>
                </a:rPr>
                <a:t>Facebook </a:t>
              </a:r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社群網路中</a:t>
              </a:r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之個人</a:t>
              </a:r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網路</a:t>
              </a:r>
              <a:r>
                <a:rPr lang="en-US" sz="1200" kern="100" dirty="0">
                  <a:latin typeface="Times New Roman"/>
                  <a:ea typeface="標楷體"/>
                  <a:cs typeface="Times New Roman"/>
                </a:rPr>
                <a:t> 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44629" y="5962100"/>
              <a:ext cx="2376833" cy="6027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資訊檢索</a:t>
              </a:r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中</a:t>
              </a:r>
              <a:r>
                <a:rPr lang="en-US" altLang="zh-TW" sz="1200" kern="100" dirty="0" smtClean="0">
                  <a:latin typeface="Times New Roman"/>
                  <a:ea typeface="標楷體"/>
                  <a:cs typeface="Times New Roman"/>
                </a:rPr>
                <a:t/>
              </a:r>
              <a:br>
                <a:rPr lang="en-US" altLang="zh-TW" sz="1200" kern="100" dirty="0" smtClean="0">
                  <a:latin typeface="Times New Roman"/>
                  <a:ea typeface="標楷體"/>
                  <a:cs typeface="Times New Roman"/>
                </a:rPr>
              </a:br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查</a:t>
              </a:r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準率和查全</a:t>
              </a:r>
              <a:r>
                <a:rPr lang="zh-TW" altLang="en-US" sz="1200" kern="100" dirty="0" smtClean="0">
                  <a:latin typeface="Times New Roman"/>
                  <a:ea typeface="標楷體"/>
                  <a:cs typeface="Times New Roman"/>
                </a:rPr>
                <a:t>率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42937" y="5339258"/>
              <a:ext cx="2376833" cy="41452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>
                  <a:latin typeface="Times New Roman"/>
                  <a:ea typeface="標楷體"/>
                  <a:cs typeface="Times New Roman"/>
                </a:rPr>
                <a:t>使用者直接進行所有群組的評估</a:t>
              </a:r>
              <a:endParaRPr lang="zh-TW" altLang="en-US" sz="1200" kern="100"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36" name="直線單箭頭接點 35"/>
            <p:cNvCxnSpPr>
              <a:stCxn id="21" idx="2"/>
              <a:endCxn id="33" idx="0"/>
            </p:cNvCxnSpPr>
            <p:nvPr/>
          </p:nvCxnSpPr>
          <p:spPr>
            <a:xfrm>
              <a:off x="1331640" y="3594105"/>
              <a:ext cx="1399" cy="1866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33" idx="2"/>
              <a:endCxn id="41" idx="0"/>
            </p:cNvCxnSpPr>
            <p:nvPr/>
          </p:nvCxnSpPr>
          <p:spPr>
            <a:xfrm>
              <a:off x="1333011" y="4302336"/>
              <a:ext cx="60" cy="20778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>
              <a:stCxn id="35" idx="2"/>
              <a:endCxn id="34" idx="0"/>
            </p:cNvCxnSpPr>
            <p:nvPr/>
          </p:nvCxnSpPr>
          <p:spPr>
            <a:xfrm>
              <a:off x="1331354" y="5753786"/>
              <a:ext cx="1692" cy="2083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-圖案 38"/>
            <p:cNvSpPr/>
            <p:nvPr/>
          </p:nvSpPr>
          <p:spPr>
            <a:xfrm>
              <a:off x="0" y="2855087"/>
              <a:ext cx="5311739" cy="3887358"/>
            </a:xfrm>
            <a:prstGeom prst="corner">
              <a:avLst>
                <a:gd name="adj1" fmla="val 56674"/>
                <a:gd name="adj2" fmla="val 56965"/>
              </a:avLst>
            </a:prstGeom>
            <a:noFill/>
            <a:ln w="1905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1200"/>
            </a:p>
          </p:txBody>
        </p:sp>
        <p:cxnSp>
          <p:nvCxnSpPr>
            <p:cNvPr id="40" name="直線接點 39"/>
            <p:cNvCxnSpPr>
              <a:stCxn id="34" idx="3"/>
              <a:endCxn id="31" idx="1"/>
            </p:cNvCxnSpPr>
            <p:nvPr/>
          </p:nvCxnSpPr>
          <p:spPr>
            <a:xfrm flipV="1">
              <a:off x="2521462" y="6157266"/>
              <a:ext cx="254637" cy="106200"/>
            </a:xfrm>
            <a:prstGeom prst="line">
              <a:avLst/>
            </a:prstGeom>
            <a:ln>
              <a:prstDash val="dash"/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144654" y="4510121"/>
              <a:ext cx="2376833" cy="41452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 dirty="0">
                  <a:latin typeface="Times New Roman"/>
                  <a:ea typeface="標楷體"/>
                  <a:cs typeface="Times New Roman"/>
                </a:rPr>
                <a:t>使用者回饋資訊設定</a:t>
              </a:r>
              <a:r>
                <a:rPr lang="zh-TW" altLang="zh-TW" sz="1200" kern="100" dirty="0">
                  <a:latin typeface="Times New Roman"/>
                  <a:ea typeface="標楷體"/>
                  <a:cs typeface="Times New Roman"/>
                </a:rPr>
                <a:t>互斥因子</a:t>
              </a:r>
              <a:endParaRPr lang="zh-TW" altLang="en-US" sz="12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44651" y="4924649"/>
              <a:ext cx="2376833" cy="41398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200" kern="100">
                  <a:latin typeface="Times New Roman"/>
                  <a:ea typeface="標楷體"/>
                  <a:cs typeface="Times New Roman"/>
                </a:rPr>
                <a:t>考量互斥因子之自動分群機制</a:t>
              </a:r>
              <a:endParaRPr lang="zh-TW" altLang="en-US" sz="1200" kern="100">
                <a:latin typeface="細明體"/>
                <a:ea typeface="新細明體"/>
                <a:cs typeface="Times New Roman"/>
              </a:endParaRPr>
            </a:p>
          </p:txBody>
        </p:sp>
        <p:cxnSp>
          <p:nvCxnSpPr>
            <p:cNvPr id="43" name="直線單箭頭接點 42"/>
            <p:cNvCxnSpPr>
              <a:stCxn id="39" idx="1"/>
              <a:endCxn id="32" idx="0"/>
            </p:cNvCxnSpPr>
            <p:nvPr/>
          </p:nvCxnSpPr>
          <p:spPr>
            <a:xfrm flipH="1">
              <a:off x="2655808" y="6742445"/>
              <a:ext cx="62" cy="14125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標題 3"/>
          <p:cNvSpPr>
            <a:spLocks noGrp="1"/>
          </p:cNvSpPr>
          <p:nvPr>
            <p:ph type="title"/>
          </p:nvPr>
        </p:nvSpPr>
        <p:spPr>
          <a:xfrm>
            <a:off x="3709446" y="-90264"/>
            <a:ext cx="5399058" cy="1143000"/>
          </a:xfrm>
        </p:spPr>
        <p:txBody>
          <a:bodyPr>
            <a:noAutofit/>
          </a:bodyPr>
          <a:lstStyle/>
          <a:p>
            <a:pPr marL="0" indent="0" algn="r">
              <a:lnSpc>
                <a:spcPct val="150000"/>
              </a:lnSpc>
            </a:pPr>
            <a:r>
              <a:rPr lang="zh-TW" altLang="en-US" dirty="0"/>
              <a:t>評估分群</a:t>
            </a:r>
            <a:r>
              <a:rPr lang="zh-TW" altLang="en-US" dirty="0" smtClean="0"/>
              <a:t>結果 </a:t>
            </a:r>
            <a:r>
              <a:rPr lang="en-US" altLang="zh-TW" dirty="0" smtClean="0"/>
              <a:t>(</a:t>
            </a:r>
            <a:r>
              <a:rPr lang="en-US" altLang="zh-TW" dirty="0" smtClean="0"/>
              <a:t>1/4)</a:t>
            </a:r>
            <a:endParaRPr lang="en-US" altLang="zh-TW" dirty="0"/>
          </a:p>
        </p:txBody>
      </p: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441732"/>
              </p:ext>
            </p:extLst>
          </p:nvPr>
        </p:nvGraphicFramePr>
        <p:xfrm>
          <a:off x="4067944" y="1359416"/>
          <a:ext cx="4932040" cy="14935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08112"/>
                <a:gridCol w="504056"/>
                <a:gridCol w="576064"/>
                <a:gridCol w="2843808"/>
              </a:tblGrid>
              <a:tr h="3308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kern="100" dirty="0" smtClean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小規模真實</a:t>
                      </a:r>
                      <a:endParaRPr lang="en-US" altLang="zh-TW" sz="1400" kern="100" dirty="0" smtClean="0"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kern="100" dirty="0" smtClean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社</a:t>
                      </a:r>
                      <a:r>
                        <a:rPr lang="zh-TW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群網路</a:t>
                      </a: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節點數</a:t>
                      </a: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邊數</a:t>
                      </a: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說明</a:t>
                      </a: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</a:tr>
              <a:tr h="1689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Karate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34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78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Zachary’s karate club 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</a:tr>
              <a:tr h="1689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Dolphin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62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159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Dolphin social network 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</a:tr>
              <a:tr h="1689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Football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115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613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American college </a:t>
                      </a:r>
                      <a:r>
                        <a:rPr lang="en-US" sz="140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football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</a:tr>
              <a:tr h="1689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Jazz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198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2742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Jazz musicians </a:t>
                      </a:r>
                      <a:r>
                        <a:rPr lang="en-US" sz="140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network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</a:tr>
              <a:tr h="478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Email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1133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5451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Email network of human </a:t>
                      </a:r>
                      <a:r>
                        <a:rPr lang="en-US" sz="140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interactions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</a:tr>
            </a:tbl>
          </a:graphicData>
        </a:graphic>
      </p:graphicFrame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47354"/>
              </p:ext>
            </p:extLst>
          </p:nvPr>
        </p:nvGraphicFramePr>
        <p:xfrm>
          <a:off x="3993220" y="4385284"/>
          <a:ext cx="5043275" cy="167303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82836"/>
                <a:gridCol w="565777"/>
                <a:gridCol w="565777"/>
                <a:gridCol w="565777"/>
                <a:gridCol w="565777"/>
                <a:gridCol w="565777"/>
                <a:gridCol w="565777"/>
                <a:gridCol w="565777"/>
              </a:tblGrid>
              <a:tr h="4708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小規模</a:t>
                      </a:r>
                      <a:r>
                        <a:rPr lang="zh-TW" sz="1400" kern="100" dirty="0" smtClean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真實</a:t>
                      </a:r>
                      <a:endParaRPr lang="en-US" altLang="zh-TW" sz="1400" kern="100" dirty="0" smtClean="0"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kern="100" dirty="0" smtClean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社</a:t>
                      </a:r>
                      <a:r>
                        <a:rPr lang="zh-TW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群網路</a:t>
                      </a: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節點數</a:t>
                      </a: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邊數</a:t>
                      </a: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GN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CNM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LPA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BGLL</a:t>
                      </a:r>
                      <a:endParaRPr lang="zh-TW" sz="1400" b="0" kern="100" dirty="0"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最佳</a:t>
                      </a:r>
                    </a:p>
                  </a:txBody>
                  <a:tcPr marL="41374" marR="41374" marT="0" marB="0" anchor="ctr">
                    <a:solidFill>
                      <a:schemeClr val="tx1"/>
                    </a:solidFill>
                  </a:tcPr>
                </a:tc>
              </a:tr>
              <a:tr h="2404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Karate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34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78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0.401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0.381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0.365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0.419</a:t>
                      </a:r>
                      <a:endParaRPr lang="zh-TW" sz="1400" kern="100" dirty="0"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0.420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</a:tr>
              <a:tr h="2404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Dolphin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62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159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0.520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0.510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0.480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0.527</a:t>
                      </a:r>
                      <a:endParaRPr lang="zh-TW" sz="1400" kern="100" dirty="0"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0.531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</a:tr>
              <a:tr h="2404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Football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115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613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0.601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0.549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0.587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0.605</a:t>
                      </a:r>
                      <a:endParaRPr lang="zh-TW" sz="1400" kern="100" dirty="0"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0.606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</a:tr>
              <a:tr h="2404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Jazz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198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2742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0.405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0.439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0.342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0.443</a:t>
                      </a:r>
                      <a:endParaRPr lang="zh-TW" sz="1400" kern="100" dirty="0"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0.446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</a:tr>
              <a:tr h="2404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Email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1133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5451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0.532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0.494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0.371</a:t>
                      </a:r>
                      <a:endParaRPr lang="zh-TW" sz="14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0.541</a:t>
                      </a:r>
                      <a:endParaRPr lang="zh-TW" sz="1400" kern="100" dirty="0"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0.579</a:t>
                      </a:r>
                      <a:endParaRPr lang="zh-TW" sz="14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41374" marR="41374" marT="0" marB="0" anchor="ctr"/>
                </a:tc>
              </a:tr>
            </a:tbl>
          </a:graphicData>
        </a:graphic>
      </p:graphicFrame>
      <p:sp>
        <p:nvSpPr>
          <p:cNvPr id="48" name="向下箭號 47"/>
          <p:cNvSpPr/>
          <p:nvPr/>
        </p:nvSpPr>
        <p:spPr>
          <a:xfrm>
            <a:off x="6228184" y="3276391"/>
            <a:ext cx="572784" cy="8022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948264" y="6304235"/>
            <a:ext cx="2133600" cy="365125"/>
          </a:xfrm>
        </p:spPr>
        <p:txBody>
          <a:bodyPr/>
          <a:lstStyle/>
          <a:p>
            <a:fld id="{AB575B3B-EA60-4D21-AB30-9341A569671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2187627" y="3324315"/>
            <a:ext cx="1577492" cy="3963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kern="100" dirty="0">
                <a:effectLst/>
                <a:latin typeface="Times New Roman"/>
                <a:ea typeface="標楷體"/>
                <a:cs typeface="Times New Roman"/>
              </a:rPr>
              <a:t>F</a:t>
            </a:r>
            <a:r>
              <a:rPr lang="zh-TW" sz="1200" kern="100" dirty="0">
                <a:effectLst/>
                <a:latin typeface="Times New Roman"/>
                <a:ea typeface="標楷體"/>
                <a:cs typeface="Times New Roman"/>
              </a:rPr>
              <a:t>度量</a:t>
            </a:r>
            <a:r>
              <a:rPr lang="en-US" sz="1200" kern="100" dirty="0">
                <a:effectLst/>
                <a:latin typeface="Times New Roman"/>
                <a:ea typeface="標楷體"/>
                <a:cs typeface="Times New Roman"/>
              </a:rPr>
              <a:t> </a:t>
            </a:r>
            <a:r>
              <a:rPr lang="en-US" sz="1200" kern="100" dirty="0" smtClean="0">
                <a:effectLst/>
                <a:latin typeface="Times New Roman"/>
                <a:ea typeface="標楷體"/>
                <a:cs typeface="Times New Roman"/>
              </a:rPr>
              <a:t/>
            </a:r>
            <a:br>
              <a:rPr lang="en-US" sz="1200" kern="100" dirty="0" smtClean="0">
                <a:effectLst/>
                <a:latin typeface="Times New Roman"/>
                <a:ea typeface="標楷體"/>
                <a:cs typeface="Times New Roman"/>
              </a:rPr>
            </a:br>
            <a:r>
              <a:rPr lang="en-US" sz="1200" kern="100" dirty="0" smtClean="0">
                <a:effectLst/>
                <a:latin typeface="Times New Roman"/>
                <a:ea typeface="標楷體"/>
                <a:cs typeface="Times New Roman"/>
              </a:rPr>
              <a:t>(</a:t>
            </a:r>
            <a:r>
              <a:rPr lang="en-US" sz="1200" kern="100" dirty="0">
                <a:effectLst/>
                <a:latin typeface="Times New Roman"/>
                <a:ea typeface="標楷體"/>
                <a:cs typeface="Times New Roman"/>
              </a:rPr>
              <a:t>F-measure) </a:t>
            </a:r>
            <a:endParaRPr lang="zh-TW" sz="1200" kern="100" dirty="0">
              <a:effectLst/>
              <a:latin typeface="細明體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109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034243"/>
              </p:ext>
            </p:extLst>
          </p:nvPr>
        </p:nvGraphicFramePr>
        <p:xfrm>
          <a:off x="436476" y="1441579"/>
          <a:ext cx="8077201" cy="266879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691761"/>
                <a:gridCol w="2692720"/>
                <a:gridCol w="2692720"/>
              </a:tblGrid>
              <a:tr h="109728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人工判斷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系統判斷</a:t>
                      </a:r>
                    </a:p>
                  </a:txBody>
                  <a:tcPr marL="103970" marR="1039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相關</a:t>
                      </a:r>
                    </a:p>
                  </a:txBody>
                  <a:tcPr marL="103970" marR="1039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非相關</a:t>
                      </a:r>
                    </a:p>
                  </a:txBody>
                  <a:tcPr marL="103970" marR="103970" marT="0" marB="0" anchor="ctr"/>
                </a:tc>
              </a:tr>
              <a:tr h="7857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相關</a:t>
                      </a:r>
                    </a:p>
                  </a:txBody>
                  <a:tcPr marL="103970" marR="10397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i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正確正例</a:t>
                      </a:r>
                      <a:r>
                        <a:rPr lang="en-US" sz="2400" i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/>
                      </a:r>
                      <a:br>
                        <a:rPr lang="en-US" sz="2400" i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lang="en-US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en-US" altLang="zh-TW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t</a:t>
                      </a:r>
                      <a:r>
                        <a:rPr lang="en-US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rue positive, TP)</a:t>
                      </a:r>
                      <a:endParaRPr lang="zh-TW" sz="2400" i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103970" marR="10397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錯誤</a:t>
                      </a:r>
                      <a:r>
                        <a:rPr lang="zh-TW" altLang="en-US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正</a:t>
                      </a:r>
                      <a:r>
                        <a:rPr lang="zh-TW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例</a:t>
                      </a:r>
                      <a:r>
                        <a:rPr lang="en-US" sz="2400" i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/>
                      </a:r>
                      <a:br>
                        <a:rPr lang="en-US" sz="2400" i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lang="en-US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(false positive,</a:t>
                      </a:r>
                      <a:r>
                        <a:rPr lang="en-US" sz="2400" i="0" kern="100" baseline="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FP</a:t>
                      </a:r>
                      <a:r>
                        <a:rPr lang="en-US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endParaRPr lang="zh-TW" sz="2400" i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103970" marR="103970" marT="0" marB="0">
                    <a:solidFill>
                      <a:schemeClr val="bg1"/>
                    </a:solidFill>
                  </a:tcPr>
                </a:tc>
              </a:tr>
              <a:tr h="7857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非相關</a:t>
                      </a:r>
                    </a:p>
                  </a:txBody>
                  <a:tcPr marL="103970" marR="10397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錯誤</a:t>
                      </a:r>
                      <a:r>
                        <a:rPr lang="zh-TW" altLang="en-US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負</a:t>
                      </a:r>
                      <a:r>
                        <a:rPr lang="zh-TW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例</a:t>
                      </a:r>
                      <a:endParaRPr lang="zh-TW" sz="2400" i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(false negative, FN)</a:t>
                      </a:r>
                      <a:endParaRPr lang="zh-TW" sz="2400" i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103970" marR="10397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i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正確負例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(true negative, TN)</a:t>
                      </a:r>
                      <a:endParaRPr lang="zh-TW" sz="2400" i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103970" marR="103970" marT="0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51521" y="6165304"/>
            <a:ext cx="8263830" cy="50290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r"/>
            <a:r>
              <a:rPr lang="en-US" altLang="zh-TW" sz="1400" u="sng" dirty="0"/>
              <a:t>van </a:t>
            </a:r>
            <a:r>
              <a:rPr lang="en-US" altLang="zh-TW" sz="1400" u="sng" dirty="0" err="1"/>
              <a:t>Rijsbergen</a:t>
            </a:r>
            <a:r>
              <a:rPr lang="en-US" altLang="zh-TW" sz="1400" u="sng" dirty="0"/>
              <a:t>, C. J. (1977). A theoretical basis for the use of co-occurrence data in information retrieval. Journal of documentation, 33(2), 106-119.</a:t>
            </a:r>
            <a:endParaRPr lang="zh-TW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825403" y="4525594"/>
                <a:ext cx="3806517" cy="559590"/>
              </a:xfrm>
              <a:prstGeom prst="rect">
                <a:avLst/>
              </a:prstGeom>
            </p:spPr>
            <p:txBody>
              <a:bodyPr wrap="none" lIns="71323" tIns="35662" rIns="71323" bIns="35662">
                <a:spAutoFit/>
              </a:bodyPr>
              <a:lstStyle/>
              <a:p>
                <a:r>
                  <a:rPr lang="zh-TW" altLang="en-US" sz="2200" b="1" dirty="0" smtClean="0">
                    <a:solidFill>
                      <a:schemeClr val="tx2"/>
                    </a:solidFill>
                    <a:latin typeface="標楷體" pitchFamily="65" charset="-120"/>
                    <a:ea typeface="標楷體" pitchFamily="65" charset="-120"/>
                  </a:rPr>
                  <a:t>查準率</a:t>
                </a:r>
                <a14:m>
                  <m:oMath xmlns:m="http://schemas.openxmlformats.org/officeDocument/2006/math">
                    <m:r>
                      <a:rPr lang="en-US" altLang="zh-TW" sz="2200" b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altLang="zh-TW" sz="2200" b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TW" sz="2200" b="1" i="1">
                        <a:solidFill>
                          <a:schemeClr val="tx2"/>
                        </a:solidFill>
                        <a:latin typeface="Cambria Math"/>
                      </a:rPr>
                      <m:t>𝑷𝒓𝒆𝒄𝒊𝒔𝒊𝒐𝒏</m:t>
                    </m:r>
                    <m:r>
                      <a:rPr lang="en-US" altLang="zh-TW" sz="2200" b="1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US" altLang="zh-TW" sz="2200" b="1">
                        <a:solidFill>
                          <a:schemeClr val="tx2"/>
                        </a:solidFill>
                        <a:latin typeface="Cambria Math"/>
                      </a:rPr>
                      <m:t> = </m:t>
                    </m:r>
                    <m:f>
                      <m:fPr>
                        <m:ctrlPr>
                          <a:rPr lang="zh-TW" altLang="zh-TW" sz="2200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𝑻𝑷</m:t>
                        </m:r>
                      </m:num>
                      <m:den>
                        <m:r>
                          <a:rPr lang="en-US" altLang="zh-TW" sz="22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𝑻𝑷</m:t>
                        </m:r>
                        <m:r>
                          <a:rPr lang="en-US" altLang="zh-TW" sz="22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TW" sz="22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𝑭𝑷</m:t>
                        </m:r>
                      </m:den>
                    </m:f>
                  </m:oMath>
                </a14:m>
                <a:endParaRPr lang="zh-TW" altLang="en-US" sz="2200" b="1" dirty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403" y="4525594"/>
                <a:ext cx="3806517" cy="559590"/>
              </a:xfrm>
              <a:prstGeom prst="rect">
                <a:avLst/>
              </a:prstGeom>
              <a:blipFill rotWithShape="1">
                <a:blip r:embed="rId2"/>
                <a:stretch>
                  <a:fillRect l="-2400" b="-9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037601" y="5223289"/>
                <a:ext cx="3364088" cy="559590"/>
              </a:xfrm>
              <a:prstGeom prst="rect">
                <a:avLst/>
              </a:prstGeom>
            </p:spPr>
            <p:txBody>
              <a:bodyPr wrap="none" lIns="71323" tIns="35662" rIns="71323" bIns="35662">
                <a:spAutoFit/>
              </a:bodyPr>
              <a:lstStyle/>
              <a:p>
                <a:r>
                  <a:rPr lang="zh-TW" altLang="en-US" sz="2200" b="1" dirty="0" smtClean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查全率</a:t>
                </a:r>
                <a14:m>
                  <m:oMath xmlns:m="http://schemas.openxmlformats.org/officeDocument/2006/math">
                    <m:r>
                      <a:rPr lang="en-US" altLang="zh-TW" sz="2200" b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altLang="zh-TW" sz="2200" b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TW" sz="2200" b="1" i="1">
                        <a:solidFill>
                          <a:schemeClr val="tx2"/>
                        </a:solidFill>
                        <a:latin typeface="Cambria Math"/>
                      </a:rPr>
                      <m:t>𝑹𝒆𝒄𝒂𝒍𝒍</m:t>
                    </m:r>
                    <m:r>
                      <a:rPr lang="en-US" altLang="zh-TW" sz="2200" b="1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US" altLang="zh-TW" sz="2200" b="1">
                        <a:solidFill>
                          <a:schemeClr val="tx2"/>
                        </a:solidFill>
                        <a:latin typeface="Cambria Math"/>
                      </a:rPr>
                      <m:t> = </m:t>
                    </m:r>
                    <m:f>
                      <m:fPr>
                        <m:ctrlPr>
                          <a:rPr lang="zh-TW" altLang="zh-TW" sz="2200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𝑻𝑷</m:t>
                        </m:r>
                      </m:num>
                      <m:den>
                        <m:r>
                          <a:rPr lang="en-US" altLang="zh-TW" sz="22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𝑻𝑷</m:t>
                        </m:r>
                        <m:r>
                          <a:rPr lang="en-US" altLang="zh-TW" sz="22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TW" sz="22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𝑭𝑵</m:t>
                        </m:r>
                      </m:den>
                    </m:f>
                  </m:oMath>
                </a14:m>
                <a:endParaRPr lang="zh-TW" altLang="en-US" sz="2200" b="1" dirty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601" y="5223289"/>
                <a:ext cx="3364088" cy="559590"/>
              </a:xfrm>
              <a:prstGeom prst="rect">
                <a:avLst/>
              </a:prstGeom>
              <a:blipFill rotWithShape="1">
                <a:blip r:embed="rId3"/>
                <a:stretch>
                  <a:fillRect l="-2899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TW" altLang="en-US" dirty="0"/>
              <a:t>評估分群</a:t>
            </a:r>
            <a:r>
              <a:rPr lang="zh-TW" altLang="en-US" dirty="0" smtClean="0"/>
              <a:t>結果 </a:t>
            </a:r>
            <a:r>
              <a:rPr lang="en-US" altLang="zh-TW" dirty="0" smtClean="0"/>
              <a:t>(</a:t>
            </a:r>
            <a:r>
              <a:rPr lang="en-US" altLang="zh-TW" dirty="0" smtClean="0"/>
              <a:t>2/4)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948264" y="6304235"/>
            <a:ext cx="2133600" cy="365125"/>
          </a:xfrm>
        </p:spPr>
        <p:txBody>
          <a:bodyPr/>
          <a:lstStyle/>
          <a:p>
            <a:fld id="{AB575B3B-EA60-4D21-AB30-9341A569671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572000" y="3429001"/>
            <a:ext cx="5314950" cy="362331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70196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48264" y="6232227"/>
            <a:ext cx="2133600" cy="365125"/>
          </a:xfrm>
        </p:spPr>
        <p:txBody>
          <a:bodyPr/>
          <a:lstStyle/>
          <a:p>
            <a:fld id="{AB575B3B-EA60-4D21-AB30-9341A569671F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17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TW" altLang="en-US" dirty="0"/>
              <a:t>評估分群</a:t>
            </a:r>
            <a:r>
              <a:rPr lang="zh-TW" altLang="en-US" dirty="0" smtClean="0"/>
              <a:t>結果 </a:t>
            </a:r>
            <a:r>
              <a:rPr lang="en-US" altLang="zh-TW" dirty="0" smtClean="0"/>
              <a:t>(</a:t>
            </a:r>
            <a:r>
              <a:rPr lang="en-US" altLang="zh-TW" dirty="0"/>
              <a:t>3</a:t>
            </a:r>
            <a:r>
              <a:rPr lang="en-US" altLang="zh-TW" dirty="0" smtClean="0"/>
              <a:t>/4)</a:t>
            </a:r>
            <a:endParaRPr lang="zh-TW" altLang="en-US" dirty="0"/>
          </a:p>
        </p:txBody>
      </p:sp>
      <p:grpSp>
        <p:nvGrpSpPr>
          <p:cNvPr id="18" name="畫布 18"/>
          <p:cNvGrpSpPr/>
          <p:nvPr/>
        </p:nvGrpSpPr>
        <p:grpSpPr>
          <a:xfrm>
            <a:off x="251522" y="1238139"/>
            <a:ext cx="8263829" cy="5369054"/>
            <a:chOff x="295275" y="34738"/>
            <a:chExt cx="4829174" cy="2937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304800" y="34738"/>
                  <a:ext cx="4819649" cy="2937062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altLang="zh-TW" b="1" dirty="0" smtClean="0"/>
                </a:p>
                <a:p>
                  <a:endParaRPr lang="en-US" altLang="zh-TW" b="1" dirty="0"/>
                </a:p>
                <a:p>
                  <a:endParaRPr lang="en-US" altLang="zh-TW" b="1" dirty="0" smtClean="0"/>
                </a:p>
                <a:p>
                  <a:endParaRPr lang="en-US" altLang="zh-TW" b="1" dirty="0"/>
                </a:p>
                <a:p>
                  <a:endParaRPr lang="en-US" altLang="zh-TW" b="1" dirty="0" smtClean="0"/>
                </a:p>
                <a:p>
                  <a:endParaRPr lang="en-US" altLang="zh-TW" b="1" dirty="0"/>
                </a:p>
                <a:p>
                  <a:endParaRPr lang="en-US" altLang="zh-TW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endParaRPr lang="en-US" altLang="zh-TW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endParaRPr lang="en-US" altLang="zh-TW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endParaRPr lang="en-US" altLang="zh-TW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endParaRPr lang="en-US" altLang="zh-TW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endParaRPr lang="en-US" altLang="zh-TW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r>
                    <a:rPr lang="zh-TW" altLang="en-US" sz="2400" b="1" dirty="0" smtClean="0">
                      <a:latin typeface="Times New Roman" pitchFamily="18" charset="0"/>
                      <a:ea typeface="標楷體" pitchFamily="65" charset="-120"/>
                      <a:cs typeface="Times New Roman" pitchFamily="18" charset="0"/>
                    </a:rPr>
                    <a:t> 查準率 </a:t>
                  </a:r>
                  <a:r>
                    <a:rPr lang="en-US" altLang="zh-TW" sz="2400" b="1" dirty="0" smtClean="0">
                      <a:latin typeface="Times New Roman" pitchFamily="18" charset="0"/>
                      <a:ea typeface="標楷體" pitchFamily="65" charset="-120"/>
                      <a:cs typeface="Times New Roman" pitchFamily="18" charset="0"/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2400" b="1" i="1" smtClean="0">
                              <a:latin typeface="Cambria Math"/>
                              <a:ea typeface="標楷體" pitchFamily="65" charset="-12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smtClean="0">
                              <a:latin typeface="Cambria Math"/>
                              <a:ea typeface="標楷體" pitchFamily="65" charset="-120"/>
                              <a:cs typeface="Times New Roman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en-US" altLang="zh-TW" sz="2400" b="1" i="1" smtClean="0">
                              <a:latin typeface="Cambria Math"/>
                              <a:ea typeface="標楷體" pitchFamily="65" charset="-120"/>
                              <a:cs typeface="Times New Roman" pitchFamily="18" charset="0"/>
                            </a:rPr>
                            <m:t>𝑻𝑷</m:t>
                          </m:r>
                          <m:r>
                            <a:rPr lang="en-US" altLang="zh-TW" sz="2400" b="1" i="1" smtClean="0">
                              <a:latin typeface="Cambria Math"/>
                              <a:ea typeface="標楷體" pitchFamily="65" charset="-120"/>
                              <a:cs typeface="Times New Roman" pitchFamily="18" charset="0"/>
                            </a:rPr>
                            <m:t>+</m:t>
                          </m:r>
                          <m:r>
                            <a:rPr lang="en-US" altLang="zh-TW" sz="2400" b="1" i="1" smtClean="0">
                              <a:latin typeface="Cambria Math"/>
                              <a:ea typeface="標楷體" pitchFamily="65" charset="-120"/>
                              <a:cs typeface="Times New Roman" pitchFamily="18" charset="0"/>
                            </a:rPr>
                            <m:t>𝑭𝑷</m:t>
                          </m:r>
                        </m:den>
                      </m:f>
                    </m:oMath>
                  </a14:m>
                  <a:endParaRPr lang="zh-TW" altLang="en-US" sz="2400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" y="34738"/>
                  <a:ext cx="4819649" cy="293706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47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1047750" y="714375"/>
              <a:ext cx="2619375" cy="1376202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000" kern="100">
                  <a:effectLst/>
                  <a:latin typeface="細明體"/>
                  <a:ea typeface="新細明體"/>
                  <a:cs typeface="Times New Roman"/>
                </a:rPr>
                <a:t> 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932600" y="1143849"/>
              <a:ext cx="2619375" cy="13957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kern="100">
                  <a:effectLst/>
                  <a:latin typeface="細明體"/>
                  <a:ea typeface="新細明體"/>
                  <a:cs typeface="Times New Roman"/>
                </a:rPr>
                <a:t> </a:t>
              </a:r>
              <a:endParaRPr lang="zh-TW" sz="1400" kern="100">
                <a:effectLst/>
                <a:latin typeface="Times"/>
                <a:ea typeface="新細明體"/>
                <a:cs typeface="Times New Roman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932600" y="1143849"/>
              <a:ext cx="1734525" cy="946728"/>
            </a:xfrm>
            <a:prstGeom prst="rect">
              <a:avLst/>
            </a:prstGeom>
            <a:solidFill>
              <a:schemeClr val="bg2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kern="100">
                  <a:effectLst/>
                  <a:latin typeface="細明體"/>
                  <a:ea typeface="新細明體"/>
                  <a:cs typeface="Times New Roman"/>
                </a:rPr>
                <a:t> </a:t>
              </a:r>
              <a:endParaRPr lang="zh-TW" sz="1400" kern="100">
                <a:effectLst/>
                <a:latin typeface="Times"/>
                <a:ea typeface="新細明體"/>
                <a:cs typeface="Times New Roman"/>
              </a:endParaRPr>
            </a:p>
          </p:txBody>
        </p:sp>
        <p:sp>
          <p:nvSpPr>
            <p:cNvPr id="23" name="文字方塊 24"/>
            <p:cNvSpPr txBox="1"/>
            <p:nvPr/>
          </p:nvSpPr>
          <p:spPr>
            <a:xfrm>
              <a:off x="295275" y="62453"/>
              <a:ext cx="799465" cy="57572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2000" b="1" kern="100">
                  <a:effectLst/>
                  <a:latin typeface="Times New Roman"/>
                  <a:ea typeface="標楷體"/>
                  <a:cs typeface="Times New Roman"/>
                </a:rPr>
                <a:t>正確負例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/>
                  <a:ea typeface="標楷體"/>
                  <a:cs typeface="Times New Roman"/>
                </a:rPr>
                <a:t>(TN)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4" name="文字方塊 707"/>
            <p:cNvSpPr txBox="1"/>
            <p:nvPr/>
          </p:nvSpPr>
          <p:spPr>
            <a:xfrm>
              <a:off x="1133135" y="1391009"/>
              <a:ext cx="799465" cy="55819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sz="2000" b="1" kern="100">
                  <a:effectLst/>
                  <a:latin typeface="Times New Roman"/>
                  <a:ea typeface="標楷體"/>
                  <a:cs typeface="Times New Roman"/>
                </a:rPr>
                <a:t>錯誤負例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/>
                  <a:ea typeface="標楷體"/>
                  <a:cs typeface="Times New Roman"/>
                </a:rPr>
                <a:t>(FN)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5" name="文字方塊 738"/>
            <p:cNvSpPr txBox="1"/>
            <p:nvPr/>
          </p:nvSpPr>
          <p:spPr>
            <a:xfrm>
              <a:off x="3686175" y="1391009"/>
              <a:ext cx="799465" cy="50296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2000" b="1" kern="100">
                  <a:effectLst/>
                  <a:latin typeface="Times New Roman"/>
                  <a:ea typeface="標楷體"/>
                  <a:cs typeface="Times New Roman"/>
                </a:rPr>
                <a:t>錯誤正例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/>
                  <a:ea typeface="標楷體"/>
                  <a:cs typeface="Times New Roman"/>
                </a:rPr>
                <a:t>(FP)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6" name="文字方塊 749"/>
            <p:cNvSpPr txBox="1"/>
            <p:nvPr/>
          </p:nvSpPr>
          <p:spPr>
            <a:xfrm>
              <a:off x="2428875" y="1391009"/>
              <a:ext cx="799465" cy="56769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2000" b="1" kern="100">
                  <a:effectLst/>
                  <a:latin typeface="Times New Roman"/>
                  <a:ea typeface="標楷體"/>
                  <a:cs typeface="Times New Roman"/>
                </a:rPr>
                <a:t>正確正例</a:t>
              </a:r>
              <a:r>
                <a:rPr lang="en-US" sz="2000" b="1" kern="100">
                  <a:effectLst/>
                  <a:latin typeface="Times New Roman"/>
                  <a:ea typeface="標楷體"/>
                  <a:cs typeface="Times New Roman"/>
                </a:rPr>
                <a:t> 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/>
                  <a:ea typeface="標楷體"/>
                  <a:cs typeface="Times New Roman"/>
                </a:rPr>
                <a:t>(TP)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7" name="文字方塊 758"/>
            <p:cNvSpPr txBox="1"/>
            <p:nvPr/>
          </p:nvSpPr>
          <p:spPr>
            <a:xfrm>
              <a:off x="2886966" y="2582594"/>
              <a:ext cx="1783680" cy="36258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sz="2000" b="1" kern="100" dirty="0">
                  <a:effectLst/>
                  <a:latin typeface="Times New Roman"/>
                  <a:ea typeface="標楷體"/>
                  <a:cs typeface="Times New Roman"/>
                </a:rPr>
                <a:t>系統</a:t>
              </a:r>
              <a:r>
                <a:rPr lang="zh-TW" sz="2000" b="1" kern="100" dirty="0" smtClean="0">
                  <a:effectLst/>
                  <a:latin typeface="Times New Roman"/>
                  <a:ea typeface="標楷體"/>
                  <a:cs typeface="Times New Roman"/>
                </a:rPr>
                <a:t>判斷群組</a:t>
              </a:r>
              <a:r>
                <a:rPr lang="zh-TW" altLang="en-US" sz="2000" b="1" kern="100" dirty="0">
                  <a:latin typeface="Times New Roman"/>
                  <a:ea typeface="標楷體"/>
                  <a:cs typeface="Times New Roman"/>
                </a:rPr>
                <a:t>之相關朋友</a:t>
              </a:r>
              <a:endParaRPr lang="zh-TW" altLang="zh-TW" sz="2000" kern="100" dirty="0">
                <a:latin typeface="細明體"/>
                <a:cs typeface="Times New Roman"/>
              </a:endParaRPr>
            </a:p>
            <a:p>
              <a:pPr>
                <a:spcAft>
                  <a:spcPts val="0"/>
                </a:spcAft>
              </a:pPr>
              <a:endParaRPr lang="zh-TW" sz="2000" kern="100" dirty="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28" name="文字方塊 759"/>
            <p:cNvSpPr txBox="1"/>
            <p:nvPr/>
          </p:nvSpPr>
          <p:spPr>
            <a:xfrm>
              <a:off x="1047750" y="444568"/>
              <a:ext cx="1562735" cy="36258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sz="2000" b="1" kern="100" dirty="0">
                  <a:effectLst/>
                  <a:latin typeface="Times New Roman"/>
                  <a:ea typeface="標楷體"/>
                  <a:cs typeface="Times New Roman"/>
                </a:rPr>
                <a:t>人工</a:t>
              </a:r>
              <a:r>
                <a:rPr lang="zh-TW" sz="2000" b="1" kern="100" dirty="0" smtClean="0">
                  <a:effectLst/>
                  <a:latin typeface="Times New Roman"/>
                  <a:ea typeface="標楷體"/>
                  <a:cs typeface="Times New Roman"/>
                </a:rPr>
                <a:t>判斷群組</a:t>
              </a:r>
              <a:r>
                <a:rPr lang="zh-TW" altLang="en-US" sz="2000" b="1" kern="100" dirty="0">
                  <a:latin typeface="Times New Roman"/>
                  <a:ea typeface="標楷體"/>
                  <a:cs typeface="Times New Roman"/>
                </a:rPr>
                <a:t>之相關朋友</a:t>
              </a:r>
              <a:endParaRPr lang="zh-TW" altLang="zh-TW" sz="2000" kern="100" dirty="0">
                <a:latin typeface="細明體"/>
                <a:cs typeface="Times New Roman"/>
              </a:endParaRPr>
            </a:p>
            <a:p>
              <a:pPr>
                <a:spcAft>
                  <a:spcPts val="0"/>
                </a:spcAft>
              </a:pPr>
              <a:endParaRPr lang="zh-TW" sz="2000" kern="100" dirty="0">
                <a:effectLst/>
                <a:latin typeface="細明體"/>
                <a:ea typeface="新細明體"/>
                <a:cs typeface="Times New Roman"/>
              </a:endParaRP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4686399" y="1441060"/>
            <a:ext cx="295465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群組中</a:t>
            </a:r>
            <a:r>
              <a:rPr lang="zh-TW" altLang="en-US" sz="2400" b="1" u="sng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有多少比例</a:t>
            </a:r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的</a:t>
            </a:r>
            <a:r>
              <a:rPr lang="en-US" altLang="zh-TW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</a:br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朋友是準確的資訊</a:t>
            </a:r>
            <a:endParaRPr lang="zh-TW" altLang="en-US" sz="2400" b="1" dirty="0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35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評估分群</a:t>
            </a:r>
            <a:r>
              <a:rPr lang="zh-TW" altLang="en-US" dirty="0" smtClean="0"/>
              <a:t>結果 </a:t>
            </a:r>
            <a:r>
              <a:rPr lang="en-US" altLang="zh-TW" dirty="0" smtClean="0"/>
              <a:t>(</a:t>
            </a:r>
            <a:r>
              <a:rPr lang="en-US" altLang="zh-TW" dirty="0"/>
              <a:t>4</a:t>
            </a:r>
            <a:r>
              <a:rPr lang="en-US" altLang="zh-TW" dirty="0" smtClean="0"/>
              <a:t>/4)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316416" y="6107698"/>
            <a:ext cx="792088" cy="537944"/>
          </a:xfrm>
        </p:spPr>
        <p:txBody>
          <a:bodyPr/>
          <a:lstStyle/>
          <a:p>
            <a:fld id="{AB575B3B-EA60-4D21-AB30-9341A569671F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572000" y="3429001"/>
            <a:ext cx="5314950" cy="3623310"/>
          </a:xfrm>
          <a:prstGeom prst="rect">
            <a:avLst/>
          </a:prstGeom>
        </p:spPr>
      </p:sp>
      <p:grpSp>
        <p:nvGrpSpPr>
          <p:cNvPr id="47" name="畫布 18"/>
          <p:cNvGrpSpPr/>
          <p:nvPr/>
        </p:nvGrpSpPr>
        <p:grpSpPr>
          <a:xfrm>
            <a:off x="211865" y="1238139"/>
            <a:ext cx="8303485" cy="5369054"/>
            <a:chOff x="295275" y="34738"/>
            <a:chExt cx="4852347" cy="2937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295275" y="34738"/>
                  <a:ext cx="4852347" cy="2937062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altLang="zh-TW" b="1" dirty="0" smtClean="0"/>
                </a:p>
                <a:p>
                  <a:endParaRPr lang="en-US" altLang="zh-TW" b="1" dirty="0"/>
                </a:p>
                <a:p>
                  <a:endParaRPr lang="en-US" altLang="zh-TW" b="1" dirty="0" smtClean="0"/>
                </a:p>
                <a:p>
                  <a:endParaRPr lang="en-US" altLang="zh-TW" b="1" dirty="0"/>
                </a:p>
                <a:p>
                  <a:endParaRPr lang="en-US" altLang="zh-TW" b="1" dirty="0" smtClean="0"/>
                </a:p>
                <a:p>
                  <a:endParaRPr lang="en-US" altLang="zh-TW" b="1" dirty="0"/>
                </a:p>
                <a:p>
                  <a:endParaRPr lang="en-US" altLang="zh-TW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endParaRPr lang="en-US" altLang="zh-TW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endParaRPr lang="en-US" altLang="zh-TW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endParaRPr lang="en-US" altLang="zh-TW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endParaRPr lang="en-US" altLang="zh-TW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endParaRPr lang="en-US" altLang="zh-TW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  <a:p>
                  <a:r>
                    <a:rPr lang="zh-TW" altLang="en-US" sz="2400" b="1" dirty="0" smtClean="0">
                      <a:latin typeface="Times New Roman" pitchFamily="18" charset="0"/>
                      <a:ea typeface="標楷體" pitchFamily="65" charset="-120"/>
                      <a:cs typeface="Times New Roman" pitchFamily="18" charset="0"/>
                    </a:rPr>
                    <a:t> 查全率 </a:t>
                  </a:r>
                  <a:r>
                    <a:rPr lang="en-US" altLang="zh-TW" sz="2400" b="1" dirty="0" smtClean="0">
                      <a:latin typeface="Times New Roman" pitchFamily="18" charset="0"/>
                      <a:ea typeface="標楷體" pitchFamily="65" charset="-120"/>
                      <a:cs typeface="Times New Roman" pitchFamily="18" charset="0"/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2400" b="1" i="1" smtClean="0">
                              <a:latin typeface="Cambria Math"/>
                              <a:ea typeface="標楷體" pitchFamily="65" charset="-12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smtClean="0">
                              <a:latin typeface="Cambria Math"/>
                              <a:ea typeface="標楷體" pitchFamily="65" charset="-120"/>
                              <a:cs typeface="Times New Roman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en-US" altLang="zh-TW" sz="2400" b="1" i="1" smtClean="0">
                              <a:latin typeface="Cambria Math"/>
                              <a:ea typeface="標楷體" pitchFamily="65" charset="-120"/>
                              <a:cs typeface="Times New Roman" pitchFamily="18" charset="0"/>
                            </a:rPr>
                            <m:t>𝑻𝑷</m:t>
                          </m:r>
                          <m:r>
                            <a:rPr lang="en-US" altLang="zh-TW" sz="2400" b="1" i="1" smtClean="0">
                              <a:latin typeface="Cambria Math"/>
                              <a:ea typeface="標楷體" pitchFamily="65" charset="-120"/>
                              <a:cs typeface="Times New Roman" pitchFamily="18" charset="0"/>
                            </a:rPr>
                            <m:t>+</m:t>
                          </m:r>
                          <m:r>
                            <a:rPr lang="en-US" altLang="zh-TW" sz="2400" b="1" i="1" smtClean="0">
                              <a:latin typeface="Cambria Math"/>
                              <a:ea typeface="標楷體" pitchFamily="65" charset="-120"/>
                              <a:cs typeface="Times New Roman" pitchFamily="18" charset="0"/>
                            </a:rPr>
                            <m:t>𝑭𝑵</m:t>
                          </m:r>
                        </m:den>
                      </m:f>
                    </m:oMath>
                  </a14:m>
                  <a:endParaRPr lang="zh-TW" altLang="en-US" sz="2400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75" y="34738"/>
                  <a:ext cx="4852347" cy="293706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46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>
            <a:xfrm>
              <a:off x="1047750" y="714375"/>
              <a:ext cx="2619375" cy="137620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000" kern="100">
                  <a:effectLst/>
                  <a:latin typeface="細明體"/>
                  <a:ea typeface="新細明體"/>
                  <a:cs typeface="Times New Roman"/>
                </a:rPr>
                <a:t> 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932600" y="1143849"/>
              <a:ext cx="2619375" cy="1395747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kern="100">
                  <a:effectLst/>
                  <a:latin typeface="細明體"/>
                  <a:ea typeface="新細明體"/>
                  <a:cs typeface="Times New Roman"/>
                </a:rPr>
                <a:t> </a:t>
              </a:r>
              <a:endParaRPr lang="zh-TW" sz="1400" kern="100">
                <a:effectLst/>
                <a:latin typeface="Times"/>
                <a:ea typeface="新細明體"/>
                <a:cs typeface="Times New Roman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932600" y="1143849"/>
              <a:ext cx="1734525" cy="946728"/>
            </a:xfrm>
            <a:prstGeom prst="rect">
              <a:avLst/>
            </a:prstGeom>
            <a:solidFill>
              <a:schemeClr val="bg2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kern="100">
                  <a:effectLst/>
                  <a:latin typeface="細明體"/>
                  <a:ea typeface="新細明體"/>
                  <a:cs typeface="Times New Roman"/>
                </a:rPr>
                <a:t> </a:t>
              </a:r>
              <a:endParaRPr lang="zh-TW" sz="1400" kern="100">
                <a:effectLst/>
                <a:latin typeface="Times"/>
                <a:ea typeface="新細明體"/>
                <a:cs typeface="Times New Roman"/>
              </a:endParaRPr>
            </a:p>
          </p:txBody>
        </p:sp>
        <p:sp>
          <p:nvSpPr>
            <p:cNvPr id="53" name="文字方塊 24"/>
            <p:cNvSpPr txBox="1"/>
            <p:nvPr/>
          </p:nvSpPr>
          <p:spPr>
            <a:xfrm>
              <a:off x="295275" y="62453"/>
              <a:ext cx="799465" cy="57572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2000" b="1" kern="100">
                  <a:effectLst/>
                  <a:latin typeface="Times New Roman"/>
                  <a:ea typeface="標楷體"/>
                  <a:cs typeface="Times New Roman"/>
                </a:rPr>
                <a:t>正確負例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/>
                  <a:ea typeface="標楷體"/>
                  <a:cs typeface="Times New Roman"/>
                </a:rPr>
                <a:t>(TN)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54" name="文字方塊 707"/>
            <p:cNvSpPr txBox="1"/>
            <p:nvPr/>
          </p:nvSpPr>
          <p:spPr>
            <a:xfrm>
              <a:off x="1133135" y="1391009"/>
              <a:ext cx="799465" cy="55819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sz="2000" b="1" kern="100">
                  <a:effectLst/>
                  <a:latin typeface="Times New Roman"/>
                  <a:ea typeface="標楷體"/>
                  <a:cs typeface="Times New Roman"/>
                </a:rPr>
                <a:t>錯誤負例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/>
                  <a:ea typeface="標楷體"/>
                  <a:cs typeface="Times New Roman"/>
                </a:rPr>
                <a:t>(FN)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55" name="文字方塊 738"/>
            <p:cNvSpPr txBox="1"/>
            <p:nvPr/>
          </p:nvSpPr>
          <p:spPr>
            <a:xfrm>
              <a:off x="3686175" y="1391009"/>
              <a:ext cx="799465" cy="50296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2000" b="1" kern="100">
                  <a:effectLst/>
                  <a:latin typeface="Times New Roman"/>
                  <a:ea typeface="標楷體"/>
                  <a:cs typeface="Times New Roman"/>
                </a:rPr>
                <a:t>錯誤正例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/>
                  <a:ea typeface="標楷體"/>
                  <a:cs typeface="Times New Roman"/>
                </a:rPr>
                <a:t>(FP)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56" name="文字方塊 749"/>
            <p:cNvSpPr txBox="1"/>
            <p:nvPr/>
          </p:nvSpPr>
          <p:spPr>
            <a:xfrm>
              <a:off x="2428875" y="1391009"/>
              <a:ext cx="799465" cy="56769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2000" b="1" kern="100">
                  <a:effectLst/>
                  <a:latin typeface="Times New Roman"/>
                  <a:ea typeface="標楷體"/>
                  <a:cs typeface="Times New Roman"/>
                </a:rPr>
                <a:t>正確正例</a:t>
              </a:r>
              <a:r>
                <a:rPr lang="en-US" sz="2000" b="1" kern="100">
                  <a:effectLst/>
                  <a:latin typeface="Times New Roman"/>
                  <a:ea typeface="標楷體"/>
                  <a:cs typeface="Times New Roman"/>
                </a:rPr>
                <a:t> 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000" b="1" kern="100">
                  <a:effectLst/>
                  <a:latin typeface="Times New Roman"/>
                  <a:ea typeface="標楷體"/>
                  <a:cs typeface="Times New Roman"/>
                </a:rPr>
                <a:t>(TP)</a:t>
              </a:r>
              <a:endParaRPr lang="zh-TW" sz="2000" kern="100">
                <a:effectLst/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57" name="文字方塊 758"/>
            <p:cNvSpPr txBox="1"/>
            <p:nvPr/>
          </p:nvSpPr>
          <p:spPr>
            <a:xfrm>
              <a:off x="2820055" y="2582594"/>
              <a:ext cx="1850592" cy="36258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sz="2000" b="1" kern="100" dirty="0">
                  <a:effectLst/>
                  <a:latin typeface="Times New Roman"/>
                  <a:ea typeface="標楷體"/>
                  <a:cs typeface="Times New Roman"/>
                </a:rPr>
                <a:t>系統</a:t>
              </a:r>
              <a:r>
                <a:rPr lang="zh-TW" sz="2000" b="1" kern="100" dirty="0" smtClean="0">
                  <a:effectLst/>
                  <a:latin typeface="Times New Roman"/>
                  <a:ea typeface="標楷體"/>
                  <a:cs typeface="Times New Roman"/>
                </a:rPr>
                <a:t>判斷</a:t>
              </a:r>
              <a:r>
                <a:rPr lang="zh-TW" altLang="en-US" sz="2000" b="1" kern="100" dirty="0" smtClean="0">
                  <a:effectLst/>
                  <a:latin typeface="Times New Roman"/>
                  <a:ea typeface="標楷體"/>
                  <a:cs typeface="Times New Roman"/>
                </a:rPr>
                <a:t>群組</a:t>
              </a:r>
              <a:r>
                <a:rPr lang="zh-TW" altLang="en-US" sz="2000" b="1" kern="100" dirty="0" smtClean="0">
                  <a:latin typeface="Times New Roman"/>
                  <a:ea typeface="標楷體"/>
                  <a:cs typeface="Times New Roman"/>
                </a:rPr>
                <a:t>之</a:t>
              </a:r>
              <a:r>
                <a:rPr lang="zh-TW" altLang="en-US" sz="2000" b="1" kern="100" dirty="0">
                  <a:latin typeface="Times New Roman"/>
                  <a:ea typeface="標楷體"/>
                  <a:cs typeface="Times New Roman"/>
                </a:rPr>
                <a:t>相關朋友</a:t>
              </a:r>
              <a:endParaRPr lang="zh-TW" altLang="zh-TW" sz="2000" kern="100" dirty="0">
                <a:latin typeface="細明體"/>
                <a:cs typeface="Times New Roman"/>
              </a:endParaRPr>
            </a:p>
          </p:txBody>
        </p:sp>
        <p:sp>
          <p:nvSpPr>
            <p:cNvPr id="58" name="文字方塊 759"/>
            <p:cNvSpPr txBox="1"/>
            <p:nvPr/>
          </p:nvSpPr>
          <p:spPr>
            <a:xfrm>
              <a:off x="1047750" y="444568"/>
              <a:ext cx="1982703" cy="36258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sz="2000" b="1" kern="100" dirty="0">
                  <a:effectLst/>
                  <a:latin typeface="Times New Roman"/>
                  <a:ea typeface="標楷體"/>
                  <a:cs typeface="Times New Roman"/>
                </a:rPr>
                <a:t>人工</a:t>
              </a:r>
              <a:r>
                <a:rPr lang="zh-TW" sz="2000" b="1" kern="100" dirty="0" smtClean="0">
                  <a:effectLst/>
                  <a:latin typeface="Times New Roman"/>
                  <a:ea typeface="標楷體"/>
                  <a:cs typeface="Times New Roman"/>
                </a:rPr>
                <a:t>判斷群組</a:t>
              </a:r>
              <a:r>
                <a:rPr lang="zh-TW" altLang="en-US" sz="2000" b="1" kern="100" dirty="0" smtClean="0">
                  <a:effectLst/>
                  <a:latin typeface="Times New Roman"/>
                  <a:ea typeface="標楷體"/>
                  <a:cs typeface="Times New Roman"/>
                </a:rPr>
                <a:t>之相關朋友</a:t>
              </a:r>
              <a:endParaRPr lang="zh-TW" sz="2000" kern="100" dirty="0">
                <a:effectLst/>
                <a:latin typeface="細明體"/>
                <a:ea typeface="新細明體"/>
                <a:cs typeface="Times New Roman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4686399" y="1412776"/>
            <a:ext cx="295465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群組中</a:t>
            </a:r>
            <a:r>
              <a:rPr lang="zh-TW" altLang="en-US" sz="2400" b="1" u="sng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有多少比例</a:t>
            </a:r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的</a:t>
            </a:r>
            <a:r>
              <a:rPr lang="en-US" altLang="zh-TW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</a:br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朋友是相關的資訊</a:t>
            </a:r>
            <a:endParaRPr lang="zh-TW" altLang="en-US" sz="2400" b="1" dirty="0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410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483"/>
            <a:ext cx="7517878" cy="6280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</a:pPr>
            <a:r>
              <a:rPr lang="zh-TW" altLang="en-US" dirty="0"/>
              <a:t>問題定義與解決機制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 smtClean="0"/>
              <a:t>問題</a:t>
            </a:r>
            <a:r>
              <a:rPr lang="zh-TW" altLang="en-US" sz="3200" dirty="0" smtClean="0"/>
              <a:t>定義</a:t>
            </a:r>
            <a:endParaRPr lang="en-US" altLang="zh-TW" sz="3200" dirty="0" smtClean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TW" altLang="zh-TW" sz="3200" dirty="0"/>
              <a:t>做法</a:t>
            </a:r>
            <a:r>
              <a:rPr lang="zh-TW" altLang="zh-TW" sz="3200" dirty="0" smtClean="0"/>
              <a:t>說明</a:t>
            </a:r>
            <a:endParaRPr lang="en-US" altLang="zh-TW" sz="3200" dirty="0" smtClean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TW" altLang="zh-TW" sz="3200" dirty="0"/>
              <a:t>範例驗證</a:t>
            </a:r>
            <a:endParaRPr lang="en-US" altLang="zh-TW" sz="3200" dirty="0" smtClean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TW" dirty="0" smtClean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TW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40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55576" y="1441579"/>
                <a:ext cx="8059812" cy="4385509"/>
              </a:xfrm>
              <a:prstGeom prst="rect">
                <a:avLst/>
              </a:prstGeom>
            </p:spPr>
            <p:txBody>
              <a:bodyPr wrap="square" lIns="71323" tIns="35662" rIns="71323" bIns="35662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TW" altLang="zh-TW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給予</a:t>
                </a:r>
                <a:r>
                  <a:rPr lang="zh-TW" altLang="zh-TW" b="1" dirty="0" smtClean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圖</a:t>
                </a:r>
                <a:r>
                  <a:rPr lang="zh-TW" altLang="zh-TW" b="1" i="1" dirty="0" smtClean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en-US" altLang="zh-TW" b="1" i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G = ( V , </a:t>
                </a:r>
                <a:r>
                  <a:rPr lang="en-US" altLang="zh-TW" b="1" i="1" dirty="0" smtClean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E </a:t>
                </a:r>
                <a:r>
                  <a:rPr lang="en-US" altLang="zh-TW" b="1" i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, F )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為使用者在</a:t>
                </a:r>
                <a:r>
                  <a:rPr lang="en-US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Facebook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社群網站中朋友關係所形成之個人</a:t>
                </a:r>
                <a:r>
                  <a:rPr lang="zh-TW" altLang="zh-TW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網路，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依</a:t>
                </a:r>
                <a:r>
                  <a:rPr lang="zh-TW" altLang="zh-TW" b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朋友關係集合 </a:t>
                </a:r>
                <a:r>
                  <a:rPr lang="en-US" altLang="zh-TW" b="1" i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E</a:t>
                </a:r>
                <a:r>
                  <a:rPr lang="en-US" altLang="zh-TW" b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的關係找出</a:t>
                </a:r>
                <a:r>
                  <a:rPr lang="zh-TW" altLang="zh-TW" b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朋友集合</a:t>
                </a:r>
                <a:r>
                  <a:rPr lang="en-US" altLang="zh-TW" b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en-US" altLang="zh-TW" b="1" i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V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中，所有與該朋友相鄰的朋友，再以朋友之間彼此相似的</a:t>
                </a:r>
                <a:r>
                  <a:rPr lang="zh-TW" altLang="zh-TW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程度</a:t>
                </a:r>
                <a:r>
                  <a:rPr lang="zh-TW" altLang="en-US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，以及使用者所提供</a:t>
                </a:r>
                <a:r>
                  <a:rPr lang="zh-TW" altLang="zh-TW" b="1" dirty="0" smtClean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互斥</a:t>
                </a:r>
                <a:r>
                  <a:rPr lang="zh-TW" altLang="zh-TW" b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因子條件集合 </a:t>
                </a:r>
                <a:r>
                  <a:rPr lang="en-US" altLang="zh-TW" b="1" dirty="0" smtClean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en-US" altLang="zh-TW" b="1" i="1" dirty="0" smtClean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F </a:t>
                </a:r>
                <a:r>
                  <a:rPr lang="zh-TW" altLang="zh-TW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。</a:t>
                </a:r>
                <a:endParaRPr lang="en-US" altLang="zh-TW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TW" altLang="zh-TW" b="1" dirty="0" smtClean="0">
                    <a:solidFill>
                      <a:srgbClr val="C00000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試</a:t>
                </a:r>
                <a:r>
                  <a:rPr lang="zh-TW" altLang="zh-TW" b="1" dirty="0">
                    <a:solidFill>
                      <a:srgbClr val="C00000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求 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rgbClr val="C00000"/>
                        </a:solidFill>
                        <a:latin typeface="Cambria Math"/>
                      </a:rPr>
                      <m:t>𝑸</m:t>
                    </m:r>
                    <m:r>
                      <a:rPr lang="en-US" altLang="zh-TW" b="1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TW" altLang="zh-TW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TW" altLang="zh-TW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𝒊𝒋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𝒊𝒋</m:t>
                                </m:r>
                              </m:sub>
                            </m:sSub>
                            <m:r>
                              <a:rPr lang="en-US" altLang="zh-TW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TW" altLang="zh-TW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TW" altLang="zh-TW" b="1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TW" b="1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TW" altLang="zh-TW" b="1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TW" b="1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TW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  <m:r>
                                  <a:rPr lang="en-US" altLang="zh-TW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𝒎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altLang="zh-TW" b="1" i="1">
                        <a:solidFill>
                          <a:srgbClr val="C00000"/>
                        </a:solidFill>
                        <a:latin typeface="Cambria Math"/>
                      </a:rPr>
                      <m:t>𝜹</m:t>
                    </m:r>
                    <m:d>
                      <m:dPr>
                        <m:ctrlPr>
                          <a:rPr lang="zh-TW" altLang="zh-TW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b="1" dirty="0" smtClean="0">
                    <a:solidFill>
                      <a:srgbClr val="C00000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b="1" dirty="0">
                    <a:solidFill>
                      <a:srgbClr val="C00000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之最佳</a:t>
                </a:r>
                <a:r>
                  <a:rPr lang="zh-TW" altLang="zh-TW" b="1" dirty="0" smtClean="0">
                    <a:solidFill>
                      <a:srgbClr val="C00000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解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</a:t>
                </a:r>
                <a:r>
                  <a:rPr lang="zh-TW" altLang="zh-TW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其中朋友 </a:t>
                </a:r>
                <a:r>
                  <a:rPr lang="en-US" altLang="zh-TW" i="1" dirty="0" err="1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i</a:t>
                </a:r>
                <a:r>
                  <a:rPr lang="en-US" altLang="zh-TW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en-US" altLang="zh-TW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和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朋友 </a:t>
                </a:r>
                <a:r>
                  <a:rPr lang="en-US" altLang="zh-TW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j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分別屬於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/>
                      </a:rPr>
                      <m:t> </m:t>
                    </m:r>
                  </m:oMath>
                </a14:m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TW" i="1">
                        <a:latin typeface="Cambria Math"/>
                      </a:rPr>
                      <m:t> </m:t>
                    </m:r>
                  </m:oMath>
                </a14:m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兩個群組，</a:t>
                </a:r>
                <a:r>
                  <a:rPr lang="zh-TW" altLang="zh-TW" b="1" dirty="0" smtClean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b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時 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chemeClr val="tx2"/>
                        </a:solidFill>
                        <a:latin typeface="Cambria Math"/>
                      </a:rPr>
                      <m:t>𝜹</m:t>
                    </m:r>
                    <m:d>
                      <m:dPr>
                        <m:ctrlPr>
                          <a:rPr lang="zh-TW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zh-TW" b="1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TW" b="1" i="1">
                        <a:solidFill>
                          <a:schemeClr val="tx2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zh-TW" altLang="zh-TW" b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TW" b="1" i="1">
                        <a:solidFill>
                          <a:schemeClr val="tx2"/>
                        </a:solidFill>
                        <a:latin typeface="Cambria Math"/>
                      </a:rPr>
                      <m:t>≠</m:t>
                    </m:r>
                    <m:sSub>
                      <m:sSubPr>
                        <m:ctrlPr>
                          <a:rPr lang="zh-TW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b="1" dirty="0">
                    <a:solidFill>
                      <a:schemeClr val="tx2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時 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chemeClr val="tx2"/>
                        </a:solidFill>
                        <a:latin typeface="Cambria Math"/>
                      </a:rPr>
                      <m:t>𝜹</m:t>
                    </m:r>
                    <m:d>
                      <m:dPr>
                        <m:ctrlPr>
                          <a:rPr lang="zh-TW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TW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zh-TW" b="1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TW" b="1" i="1">
                        <a:solidFill>
                          <a:schemeClr val="tx2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，接著當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= 1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時，則朋友 </a:t>
                </a:r>
                <a:r>
                  <a:rPr lang="en-US" altLang="zh-TW" i="1" dirty="0" err="1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i</a:t>
                </a:r>
                <a:r>
                  <a:rPr lang="en-US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與朋友 </a:t>
                </a:r>
                <a:r>
                  <a:rPr lang="en-US" altLang="zh-TW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j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之間存在朋友關係，當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= 0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時，則朋友 </a:t>
                </a:r>
                <a:r>
                  <a:rPr lang="en-US" altLang="zh-TW" i="1" dirty="0" err="1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i</a:t>
                </a:r>
                <a:r>
                  <a:rPr lang="en-US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與朋友 </a:t>
                </a:r>
                <a:r>
                  <a:rPr lang="en-US" altLang="zh-TW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j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之間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不存在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朋友</a:t>
                </a:r>
                <a:r>
                  <a:rPr lang="zh-TW" altLang="en-US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關係，</a:t>
                </a:r>
                <a:r>
                  <a:rPr lang="en-US" altLang="zh-TW" i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m</a:t>
                </a:r>
                <a:r>
                  <a:rPr lang="en-US" altLang="zh-TW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是在朋友關係集合中所有元素的加總，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分別為朋友 </a:t>
                </a:r>
                <a:r>
                  <a:rPr lang="en-US" altLang="zh-TW" i="1" dirty="0" err="1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i</a:t>
                </a:r>
                <a:r>
                  <a:rPr lang="en-US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與朋友 </a:t>
                </a:r>
                <a:r>
                  <a:rPr lang="en-US" altLang="zh-TW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j</a:t>
                </a:r>
                <a:r>
                  <a:rPr lang="en-US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的朋友數</a:t>
                </a:r>
                <a:r>
                  <a:rPr lang="zh-TW" altLang="zh-TW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</a:t>
                </a:r>
                <a:r>
                  <a:rPr lang="zh-TW" altLang="en-US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並</a:t>
                </a:r>
                <a:r>
                  <a:rPr lang="zh-TW" altLang="zh-TW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且</a:t>
                </a:r>
                <a:r>
                  <a:rPr lang="zh-TW" altLang="zh-TW" b="1" dirty="0">
                    <a:solidFill>
                      <a:srgbClr val="C00000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必須滿足互斥因子條件集合 </a:t>
                </a:r>
                <a:r>
                  <a:rPr lang="en-US" altLang="zh-TW" b="1" i="1" dirty="0">
                    <a:solidFill>
                      <a:srgbClr val="C00000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F </a:t>
                </a:r>
                <a:r>
                  <a:rPr lang="zh-TW" altLang="zh-TW" b="1" dirty="0">
                    <a:solidFill>
                      <a:srgbClr val="C00000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中的 </a:t>
                </a:r>
                <a:r>
                  <a:rPr lang="en-US" altLang="zh-TW" b="1" i="1" dirty="0">
                    <a:solidFill>
                      <a:srgbClr val="C00000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x </a:t>
                </a:r>
                <a:r>
                  <a:rPr lang="zh-TW" altLang="zh-TW" b="1" dirty="0">
                    <a:solidFill>
                      <a:srgbClr val="C00000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個互斥因子條件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，使得 </a:t>
                </a:r>
                <a14:m>
                  <m:oMath xmlns:m="http://schemas.openxmlformats.org/officeDocument/2006/math">
                    <m:r>
                      <a:rPr lang="en-US" altLang="zh-TW" b="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zh-TW" altLang="zh-TW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TW" altLang="zh-TW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b="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zh-TW" b="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r>
                          <a:rPr lang="en-US" altLang="zh-TW" b="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TW" altLang="zh-TW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b="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zh-TW" b="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TW" b="0" i="1">
                        <a:latin typeface="Cambria Math"/>
                      </a:rPr>
                      <m:t>=0</m:t>
                    </m:r>
                  </m:oMath>
                </a14:m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TW" b="0" i="1">
                        <a:latin typeface="Cambria Math"/>
                      </a:rPr>
                      <m:t>𝑖</m:t>
                    </m:r>
                    <m:r>
                      <a:rPr lang="en-US" altLang="zh-TW" b="0" i="1">
                        <a:latin typeface="Cambria Math"/>
                      </a:rPr>
                      <m:t>=1…</m:t>
                    </m:r>
                  </m:oMath>
                </a14:m>
                <a:r>
                  <a:rPr lang="en-US" altLang="zh-TW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x</a:t>
                </a:r>
                <a:r>
                  <a:rPr lang="zh-TW" altLang="zh-TW" i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</a:t>
                </a:r>
                <a:r>
                  <a:rPr lang="en-US" altLang="zh-TW" i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x  </a:t>
                </a:r>
                <a:r>
                  <a:rPr lang="zh-TW" altLang="zh-TW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為互斥因子條件數。</a:t>
                </a:r>
                <a:endParaRPr lang="zh-TW" altLang="en-US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441579"/>
                <a:ext cx="8059812" cy="4385509"/>
              </a:xfrm>
              <a:prstGeom prst="rect">
                <a:avLst/>
              </a:prstGeom>
              <a:blipFill rotWithShape="1">
                <a:blip r:embed="rId3"/>
                <a:stretch>
                  <a:fillRect l="-908" r="-3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948264" y="6165304"/>
            <a:ext cx="2133600" cy="365125"/>
          </a:xfrm>
          <a:prstGeom prst="rect">
            <a:avLst/>
          </a:prstGeom>
        </p:spPr>
        <p:txBody>
          <a:bodyPr lIns="71323" tIns="35662" rIns="71323" bIns="35662"/>
          <a:lstStyle/>
          <a:p>
            <a:fld id="{A7DC18E7-0D82-4A98-A67D-6C8A0DE2C38C}" type="slidenum">
              <a:rPr lang="zh-TW" altLang="en-US" smtClean="0"/>
              <a:t>24</a:t>
            </a:fld>
            <a:endParaRPr lang="zh-TW" altLang="en-US" dirty="0"/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dirty="0" smtClean="0">
                <a:cs typeface="Times New Roman" pitchFamily="18" charset="0"/>
              </a:rPr>
              <a:t>問題</a:t>
            </a:r>
            <a:r>
              <a:rPr lang="zh-TW" altLang="en-US" dirty="0" smtClean="0">
                <a:cs typeface="Times New Roman" pitchFamily="18" charset="0"/>
              </a:rPr>
              <a:t>定義</a:t>
            </a:r>
            <a:endParaRPr lang="zh-TW" altLang="en-US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畫布 707"/>
          <p:cNvGrpSpPr>
            <a:grpSpLocks/>
          </p:cNvGrpSpPr>
          <p:nvPr/>
        </p:nvGrpSpPr>
        <p:grpSpPr bwMode="auto">
          <a:xfrm>
            <a:off x="333058" y="1520967"/>
            <a:ext cx="8424936" cy="5080074"/>
            <a:chOff x="1707" y="2115"/>
            <a:chExt cx="8364" cy="7252"/>
          </a:xfrm>
        </p:grpSpPr>
        <p:sp>
          <p:nvSpPr>
            <p:cNvPr id="6" name="AutoShape 34"/>
            <p:cNvSpPr>
              <a:spLocks noChangeAspect="1" noChangeArrowheads="1"/>
            </p:cNvSpPr>
            <p:nvPr/>
          </p:nvSpPr>
          <p:spPr bwMode="auto">
            <a:xfrm>
              <a:off x="1707" y="2115"/>
              <a:ext cx="8364" cy="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7" name="橢圓 15439"/>
            <p:cNvSpPr>
              <a:spLocks noChangeArrowheads="1"/>
            </p:cNvSpPr>
            <p:nvPr/>
          </p:nvSpPr>
          <p:spPr bwMode="auto">
            <a:xfrm>
              <a:off x="6375" y="2681"/>
              <a:ext cx="1029" cy="52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開始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8" name="矩形 15440"/>
            <p:cNvSpPr>
              <a:spLocks noChangeArrowheads="1"/>
            </p:cNvSpPr>
            <p:nvPr/>
          </p:nvSpPr>
          <p:spPr bwMode="auto">
            <a:xfrm>
              <a:off x="6235" y="4467"/>
              <a:ext cx="1333" cy="4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第一階段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9" name="直線單箭頭接點 15441"/>
            <p:cNvSpPr>
              <a:spLocks noChangeShapeType="1"/>
            </p:cNvSpPr>
            <p:nvPr/>
          </p:nvSpPr>
          <p:spPr bwMode="auto">
            <a:xfrm>
              <a:off x="6890" y="3210"/>
              <a:ext cx="12" cy="1257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10" name="流程圖: 決策 15442"/>
            <p:cNvSpPr>
              <a:spLocks noChangeArrowheads="1"/>
            </p:cNvSpPr>
            <p:nvPr/>
          </p:nvSpPr>
          <p:spPr bwMode="auto">
            <a:xfrm>
              <a:off x="5968" y="5550"/>
              <a:ext cx="1905" cy="1120"/>
            </a:xfrm>
            <a:prstGeom prst="flowChartDecision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400" i="1">
                  <a:latin typeface="Times" pitchFamily="18" charset="0"/>
                  <a:ea typeface="標楷體" pitchFamily="65" charset="-120"/>
                  <a:cs typeface="Times New Roman" pitchFamily="18" charset="0"/>
                </a:rPr>
                <a:t>Q</a:t>
              </a: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值是否沒改變</a:t>
              </a:r>
              <a:r>
                <a:rPr kumimoji="1" lang="en-US" altLang="zh-TW" sz="1400">
                  <a:latin typeface="Times" pitchFamily="18" charset="0"/>
                  <a:ea typeface="標楷體" pitchFamily="65" charset="-120"/>
                  <a:cs typeface="Times New Roman" pitchFamily="18" charset="0"/>
                </a:rPr>
                <a:t>?</a:t>
              </a:r>
              <a:endParaRPr kumimoji="1" lang="en-US" altLang="zh-TW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11" name="直線單箭頭接點 15443"/>
            <p:cNvSpPr>
              <a:spLocks noChangeShapeType="1"/>
            </p:cNvSpPr>
            <p:nvPr/>
          </p:nvSpPr>
          <p:spPr bwMode="auto">
            <a:xfrm>
              <a:off x="6902" y="4941"/>
              <a:ext cx="19" cy="609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12" name="橢圓 15444"/>
            <p:cNvSpPr>
              <a:spLocks noChangeArrowheads="1"/>
            </p:cNvSpPr>
            <p:nvPr/>
          </p:nvSpPr>
          <p:spPr bwMode="auto">
            <a:xfrm>
              <a:off x="6403" y="8753"/>
              <a:ext cx="1029" cy="528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結束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13" name="直線單箭頭接點 15445"/>
            <p:cNvSpPr>
              <a:spLocks noChangeShapeType="1"/>
            </p:cNvSpPr>
            <p:nvPr/>
          </p:nvSpPr>
          <p:spPr bwMode="auto">
            <a:xfrm flipH="1">
              <a:off x="6918" y="6670"/>
              <a:ext cx="3" cy="2083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14" name="矩形 15446"/>
            <p:cNvSpPr>
              <a:spLocks noChangeArrowheads="1"/>
            </p:cNvSpPr>
            <p:nvPr/>
          </p:nvSpPr>
          <p:spPr bwMode="auto">
            <a:xfrm>
              <a:off x="8861" y="5877"/>
              <a:ext cx="1210" cy="4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 dirty="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第二階段</a:t>
              </a:r>
              <a:endParaRPr kumimoji="1" lang="zh-TW" altLang="en-US" sz="1400" dirty="0">
                <a:latin typeface="Times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15" name="直線單箭頭接點 15447"/>
            <p:cNvSpPr>
              <a:spLocks noChangeShapeType="1"/>
            </p:cNvSpPr>
            <p:nvPr/>
          </p:nvSpPr>
          <p:spPr bwMode="auto">
            <a:xfrm>
              <a:off x="7828" y="6110"/>
              <a:ext cx="1033" cy="4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16" name="肘形接點 15448"/>
            <p:cNvSpPr>
              <a:spLocks noChangeShapeType="1"/>
            </p:cNvSpPr>
            <p:nvPr/>
          </p:nvSpPr>
          <p:spPr bwMode="auto">
            <a:xfrm rot="10800000">
              <a:off x="7568" y="4704"/>
              <a:ext cx="1829" cy="1173"/>
            </a:xfrm>
            <a:prstGeom prst="bentConnector3">
              <a:avLst>
                <a:gd name="adj1" fmla="val 819"/>
              </a:avLst>
            </a:prstGeom>
            <a:noFill/>
            <a:ln w="635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17" name="文字方塊 15449"/>
            <p:cNvSpPr txBox="1">
              <a:spLocks noChangeArrowheads="1"/>
            </p:cNvSpPr>
            <p:nvPr/>
          </p:nvSpPr>
          <p:spPr bwMode="auto">
            <a:xfrm>
              <a:off x="8013" y="5942"/>
              <a:ext cx="498" cy="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否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18" name="文字方塊 15450"/>
            <p:cNvSpPr txBox="1">
              <a:spLocks noChangeArrowheads="1"/>
            </p:cNvSpPr>
            <p:nvPr/>
          </p:nvSpPr>
          <p:spPr bwMode="auto">
            <a:xfrm>
              <a:off x="6657" y="7140"/>
              <a:ext cx="498" cy="4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是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19" name="矩形 15451"/>
            <p:cNvSpPr>
              <a:spLocks noChangeArrowheads="1"/>
            </p:cNvSpPr>
            <p:nvPr/>
          </p:nvSpPr>
          <p:spPr bwMode="auto">
            <a:xfrm>
              <a:off x="1724" y="2236"/>
              <a:ext cx="3977" cy="713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20" name="矩形 15452"/>
            <p:cNvSpPr>
              <a:spLocks noChangeArrowheads="1"/>
            </p:cNvSpPr>
            <p:nvPr/>
          </p:nvSpPr>
          <p:spPr bwMode="auto">
            <a:xfrm>
              <a:off x="3078" y="2664"/>
              <a:ext cx="1446" cy="51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初始化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1" name="矩形 15453"/>
            <p:cNvSpPr>
              <a:spLocks noChangeArrowheads="1"/>
            </p:cNvSpPr>
            <p:nvPr/>
          </p:nvSpPr>
          <p:spPr bwMode="auto">
            <a:xfrm>
              <a:off x="2341" y="3620"/>
              <a:ext cx="2915" cy="165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 dirty="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透過所有節點逐步移至相鄰節點的群組中計算個別的</a:t>
              </a:r>
              <a:r>
                <a:rPr kumimoji="1" lang="zh-TW" altLang="en-US" sz="1400" dirty="0">
                  <a:latin typeface="Times" pitchFamily="18" charset="0"/>
                  <a:ea typeface="標楷體" pitchFamily="65" charset="-120"/>
                  <a:cs typeface="Times New Roman" pitchFamily="18" charset="0"/>
                </a:rPr>
                <a:t> </a:t>
              </a:r>
              <a:r>
                <a:rPr kumimoji="1" lang="zh-TW" altLang="en-US" sz="1400" i="1" dirty="0">
                  <a:latin typeface="Cambria Math" pitchFamily="18" charset="0"/>
                  <a:ea typeface="標楷體" pitchFamily="65" charset="-120"/>
                  <a:cs typeface="Times New Roman" pitchFamily="18" charset="0"/>
                </a:rPr>
                <a:t>∆</a:t>
              </a:r>
              <a:r>
                <a:rPr kumimoji="1" lang="en-US" altLang="zh-TW" sz="1400" i="1" dirty="0">
                  <a:latin typeface="Cambria Math" pitchFamily="18" charset="0"/>
                  <a:ea typeface="標楷體" pitchFamily="65" charset="-120"/>
                  <a:cs typeface="Times New Roman" pitchFamily="18" charset="0"/>
                </a:rPr>
                <a:t>Q</a:t>
              </a:r>
              <a:r>
                <a:rPr kumimoji="1" lang="zh-TW" altLang="en-US" sz="1400" dirty="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，最後</a:t>
              </a:r>
              <a:r>
                <a:rPr kumimoji="1" lang="zh-TW" altLang="en-US" sz="1400" b="1" dirty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選擇</a:t>
              </a:r>
              <a:r>
                <a:rPr kumimoji="1" lang="zh-TW" altLang="en-US" sz="1400" b="1" dirty="0" smtClean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符合互斥因子條件</a:t>
              </a:r>
              <a:r>
                <a:rPr kumimoji="1" lang="zh-TW" altLang="en-US" sz="1400" dirty="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下，同時個別的</a:t>
              </a:r>
              <a:r>
                <a:rPr kumimoji="1" lang="zh-TW" altLang="en-US" sz="1400" dirty="0">
                  <a:latin typeface="Times" pitchFamily="18" charset="0"/>
                  <a:ea typeface="標楷體" pitchFamily="65" charset="-120"/>
                  <a:cs typeface="Times New Roman" pitchFamily="18" charset="0"/>
                </a:rPr>
                <a:t> </a:t>
              </a:r>
              <a:r>
                <a:rPr kumimoji="1" lang="zh-TW" altLang="en-US" sz="1400" i="1" dirty="0">
                  <a:latin typeface="Cambria Math" pitchFamily="18" charset="0"/>
                  <a:ea typeface="標楷體" pitchFamily="65" charset="-120"/>
                  <a:cs typeface="Times New Roman" pitchFamily="18" charset="0"/>
                </a:rPr>
                <a:t>∆</a:t>
              </a:r>
              <a:r>
                <a:rPr kumimoji="1" lang="en-US" altLang="zh-TW" sz="1400" i="1" dirty="0" smtClean="0">
                  <a:latin typeface="Cambria Math" pitchFamily="18" charset="0"/>
                  <a:ea typeface="標楷體" pitchFamily="65" charset="-120"/>
                  <a:cs typeface="Times New Roman" pitchFamily="18" charset="0"/>
                </a:rPr>
                <a:t>Q </a:t>
              </a:r>
              <a:r>
                <a:rPr kumimoji="1" lang="en-US" altLang="zh-TW" sz="1400" dirty="0" smtClean="0">
                  <a:latin typeface="Times" pitchFamily="18" charset="0"/>
                  <a:ea typeface="標楷體" pitchFamily="65" charset="-120"/>
                  <a:cs typeface="Times New Roman" pitchFamily="18" charset="0"/>
                </a:rPr>
                <a:t>&gt; 0</a:t>
              </a:r>
              <a:r>
                <a:rPr kumimoji="1" lang="zh-TW" altLang="en-US" sz="1400" dirty="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，將該節點加入</a:t>
              </a:r>
              <a:r>
                <a:rPr kumimoji="1" lang="zh-TW" altLang="en-US" sz="1400" dirty="0">
                  <a:latin typeface="Times" pitchFamily="18" charset="0"/>
                  <a:ea typeface="標楷體" pitchFamily="65" charset="-120"/>
                  <a:cs typeface="Times New Roman" pitchFamily="18" charset="0"/>
                </a:rPr>
                <a:t> </a:t>
              </a:r>
              <a:r>
                <a:rPr kumimoji="1" lang="zh-TW" altLang="en-US" sz="1400" i="1" dirty="0">
                  <a:latin typeface="Cambria Math" pitchFamily="18" charset="0"/>
                  <a:ea typeface="標楷體" pitchFamily="65" charset="-120"/>
                  <a:cs typeface="Times New Roman" pitchFamily="18" charset="0"/>
                </a:rPr>
                <a:t>∆</a:t>
              </a:r>
              <a:r>
                <a:rPr kumimoji="1" lang="en-US" altLang="zh-TW" sz="1400" i="1" dirty="0">
                  <a:latin typeface="Cambria Math" pitchFamily="18" charset="0"/>
                  <a:ea typeface="標楷體" pitchFamily="65" charset="-120"/>
                  <a:cs typeface="Times New Roman" pitchFamily="18" charset="0"/>
                </a:rPr>
                <a:t>Q</a:t>
              </a:r>
              <a:r>
                <a:rPr kumimoji="1" lang="en-US" altLang="zh-TW" sz="1400" dirty="0">
                  <a:latin typeface="Times" pitchFamily="18" charset="0"/>
                  <a:ea typeface="標楷體" pitchFamily="65" charset="-120"/>
                  <a:cs typeface="Times New Roman" pitchFamily="18" charset="0"/>
                </a:rPr>
                <a:t> </a:t>
              </a:r>
              <a:r>
                <a:rPr kumimoji="1" lang="zh-TW" altLang="en-US" sz="1400" dirty="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最大值的群組。</a:t>
              </a:r>
              <a:endParaRPr kumimoji="1" lang="zh-TW" altLang="en-US" sz="1400" dirty="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2" name="流程圖: 決策 15454"/>
            <p:cNvSpPr>
              <a:spLocks noChangeArrowheads="1"/>
            </p:cNvSpPr>
            <p:nvPr/>
          </p:nvSpPr>
          <p:spPr bwMode="auto">
            <a:xfrm>
              <a:off x="2847" y="5605"/>
              <a:ext cx="1905" cy="1119"/>
            </a:xfrm>
            <a:prstGeom prst="flowChartDecision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 b="1" dirty="0" smtClean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符合</a:t>
              </a:r>
              <a:r>
                <a:rPr kumimoji="1" lang="zh-TW" altLang="en-US" sz="1400" b="1" dirty="0" smtClean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所有</a:t>
              </a:r>
              <a:r>
                <a:rPr kumimoji="1" lang="en-US" altLang="zh-TW" sz="1400" b="1" dirty="0" smtClean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/>
              </a:r>
              <a:br>
                <a:rPr kumimoji="1" lang="en-US" altLang="zh-TW" sz="1400" b="1" dirty="0" smtClean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</a:br>
              <a:r>
                <a:rPr kumimoji="1" lang="zh-TW" altLang="en-US" sz="1400" b="1" dirty="0" smtClean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互斥因子</a:t>
              </a:r>
              <a:r>
                <a:rPr kumimoji="1" lang="en-US" altLang="zh-TW" sz="1400" b="1" dirty="0" smtClean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/>
              </a:r>
              <a:br>
                <a:rPr kumimoji="1" lang="en-US" altLang="zh-TW" sz="1400" b="1" dirty="0" smtClean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</a:br>
              <a:r>
                <a:rPr kumimoji="1" lang="zh-TW" altLang="en-US" sz="1400" b="1" dirty="0" smtClean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條件</a:t>
              </a:r>
              <a:endParaRPr kumimoji="1" lang="zh-TW" altLang="en-US" sz="1400" dirty="0">
                <a:solidFill>
                  <a:schemeClr val="tx2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3" name="橢圓 15455"/>
            <p:cNvSpPr>
              <a:spLocks noChangeArrowheads="1"/>
            </p:cNvSpPr>
            <p:nvPr/>
          </p:nvSpPr>
          <p:spPr bwMode="auto">
            <a:xfrm>
              <a:off x="3274" y="8754"/>
              <a:ext cx="1030" cy="52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結束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4" name="直線單箭頭接點 640"/>
            <p:cNvSpPr>
              <a:spLocks noChangeShapeType="1"/>
            </p:cNvSpPr>
            <p:nvPr/>
          </p:nvSpPr>
          <p:spPr bwMode="auto">
            <a:xfrm>
              <a:off x="3800" y="6724"/>
              <a:ext cx="0" cy="612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25" name="直線單箭頭接點 641"/>
            <p:cNvSpPr>
              <a:spLocks noChangeShapeType="1"/>
            </p:cNvSpPr>
            <p:nvPr/>
          </p:nvSpPr>
          <p:spPr bwMode="auto">
            <a:xfrm>
              <a:off x="3799" y="5276"/>
              <a:ext cx="1" cy="329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26" name="直線單箭頭接點 648"/>
            <p:cNvSpPr>
              <a:spLocks noChangeShapeType="1"/>
            </p:cNvSpPr>
            <p:nvPr/>
          </p:nvSpPr>
          <p:spPr bwMode="auto">
            <a:xfrm flipH="1">
              <a:off x="3799" y="3178"/>
              <a:ext cx="2" cy="442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27" name="文字方塊 650"/>
            <p:cNvSpPr txBox="1">
              <a:spLocks noChangeArrowheads="1"/>
            </p:cNvSpPr>
            <p:nvPr/>
          </p:nvSpPr>
          <p:spPr bwMode="auto">
            <a:xfrm>
              <a:off x="3934" y="6847"/>
              <a:ext cx="498" cy="4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是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8" name="肘形接點 656"/>
            <p:cNvSpPr>
              <a:spLocks noChangeShapeType="1"/>
            </p:cNvSpPr>
            <p:nvPr/>
          </p:nvSpPr>
          <p:spPr bwMode="auto">
            <a:xfrm rot="10800000" flipH="1">
              <a:off x="2847" y="3367"/>
              <a:ext cx="942" cy="4528"/>
            </a:xfrm>
            <a:prstGeom prst="bentConnector4">
              <a:avLst>
                <a:gd name="adj1" fmla="val -85588"/>
                <a:gd name="adj2" fmla="val 99690"/>
              </a:avLst>
            </a:prstGeom>
            <a:noFill/>
            <a:ln w="635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29" name="文字方塊 657"/>
            <p:cNvSpPr txBox="1">
              <a:spLocks noChangeArrowheads="1"/>
            </p:cNvSpPr>
            <p:nvPr/>
          </p:nvSpPr>
          <p:spPr bwMode="auto">
            <a:xfrm>
              <a:off x="1758" y="5875"/>
              <a:ext cx="498" cy="4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是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0" name="文字方塊 658"/>
            <p:cNvSpPr txBox="1">
              <a:spLocks noChangeArrowheads="1"/>
            </p:cNvSpPr>
            <p:nvPr/>
          </p:nvSpPr>
          <p:spPr bwMode="auto">
            <a:xfrm>
              <a:off x="1707" y="2304"/>
              <a:ext cx="1303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第一階段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1" name="矩形 661"/>
            <p:cNvSpPr>
              <a:spLocks noChangeArrowheads="1"/>
            </p:cNvSpPr>
            <p:nvPr/>
          </p:nvSpPr>
          <p:spPr bwMode="auto">
            <a:xfrm>
              <a:off x="7553" y="6790"/>
              <a:ext cx="2518" cy="84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基於第一階段偵測出</a:t>
              </a:r>
              <a:b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</a:b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的群組建立新的網路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2" name="直線接點 669"/>
            <p:cNvSpPr>
              <a:spLocks noChangeShapeType="1"/>
            </p:cNvSpPr>
            <p:nvPr/>
          </p:nvSpPr>
          <p:spPr bwMode="auto">
            <a:xfrm flipH="1" flipV="1">
              <a:off x="5684" y="4704"/>
              <a:ext cx="551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33" name="直線接點 671"/>
            <p:cNvSpPr>
              <a:spLocks noChangeShapeType="1"/>
            </p:cNvSpPr>
            <p:nvPr/>
          </p:nvSpPr>
          <p:spPr bwMode="auto">
            <a:xfrm>
              <a:off x="9397" y="6350"/>
              <a:ext cx="0" cy="40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34" name="流程圖: 決策 708"/>
            <p:cNvSpPr>
              <a:spLocks noChangeArrowheads="1"/>
            </p:cNvSpPr>
            <p:nvPr/>
          </p:nvSpPr>
          <p:spPr bwMode="auto">
            <a:xfrm>
              <a:off x="2847" y="7336"/>
              <a:ext cx="1905" cy="1118"/>
            </a:xfrm>
            <a:prstGeom prst="flowChartDecision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TW" sz="1400" kern="100" dirty="0">
                  <a:latin typeface="Times New Roman"/>
                  <a:ea typeface="標楷體"/>
                  <a:cs typeface="Times New Roman"/>
                </a:rPr>
                <a:t>Q </a:t>
              </a:r>
              <a:r>
                <a:rPr lang="zh-TW" altLang="zh-TW" sz="1400" kern="100" dirty="0">
                  <a:latin typeface="Times New Roman"/>
                  <a:ea typeface="標楷體"/>
                  <a:cs typeface="Times New Roman"/>
                </a:rPr>
                <a:t>值是否沒改變</a:t>
              </a:r>
              <a:r>
                <a:rPr lang="en-US" altLang="zh-TW" sz="1400" kern="100" dirty="0">
                  <a:latin typeface="Times New Roman"/>
                  <a:ea typeface="標楷體"/>
                  <a:cs typeface="Times New Roman"/>
                </a:rPr>
                <a:t>?</a:t>
              </a:r>
              <a:endParaRPr lang="zh-TW" altLang="zh-TW" sz="1400" kern="100" dirty="0">
                <a:latin typeface="細明體"/>
                <a:cs typeface="Times New Roman"/>
              </a:endParaRPr>
            </a:p>
          </p:txBody>
        </p:sp>
        <p:sp>
          <p:nvSpPr>
            <p:cNvPr id="35" name="直線單箭頭接點 709"/>
            <p:cNvSpPr>
              <a:spLocks noChangeShapeType="1"/>
            </p:cNvSpPr>
            <p:nvPr/>
          </p:nvSpPr>
          <p:spPr bwMode="auto">
            <a:xfrm flipH="1">
              <a:off x="3789" y="8454"/>
              <a:ext cx="11" cy="300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36" name="肘形接點 710"/>
            <p:cNvSpPr>
              <a:spLocks noChangeShapeType="1"/>
            </p:cNvSpPr>
            <p:nvPr/>
          </p:nvSpPr>
          <p:spPr bwMode="auto">
            <a:xfrm flipH="1">
              <a:off x="4304" y="6165"/>
              <a:ext cx="448" cy="2853"/>
            </a:xfrm>
            <a:prstGeom prst="bentConnector3">
              <a:avLst>
                <a:gd name="adj1" fmla="val -80134"/>
              </a:avLst>
            </a:prstGeom>
            <a:noFill/>
            <a:ln w="635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 sz="1400"/>
            </a:p>
          </p:txBody>
        </p:sp>
        <p:sp>
          <p:nvSpPr>
            <p:cNvPr id="37" name="文字方塊 711"/>
            <p:cNvSpPr txBox="1">
              <a:spLocks noChangeArrowheads="1"/>
            </p:cNvSpPr>
            <p:nvPr/>
          </p:nvSpPr>
          <p:spPr bwMode="auto">
            <a:xfrm>
              <a:off x="4844" y="6847"/>
              <a:ext cx="498" cy="4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否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38" name="文字方塊 712"/>
            <p:cNvSpPr txBox="1">
              <a:spLocks noChangeArrowheads="1"/>
            </p:cNvSpPr>
            <p:nvPr/>
          </p:nvSpPr>
          <p:spPr bwMode="auto">
            <a:xfrm>
              <a:off x="3981" y="8394"/>
              <a:ext cx="49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1323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1400"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否</a:t>
              </a:r>
              <a:endParaRPr kumimoji="1" lang="zh-TW" altLang="en-US" sz="1400"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做法</a:t>
            </a:r>
            <a:r>
              <a:rPr lang="zh-TW" altLang="zh-TW" dirty="0" smtClean="0"/>
              <a:t>說明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48264" y="6237312"/>
            <a:ext cx="2133600" cy="365125"/>
          </a:xfrm>
        </p:spPr>
        <p:txBody>
          <a:bodyPr/>
          <a:lstStyle/>
          <a:p>
            <a:fld id="{AB575B3B-EA60-4D21-AB30-9341A569671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9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群組 129"/>
          <p:cNvGrpSpPr/>
          <p:nvPr/>
        </p:nvGrpSpPr>
        <p:grpSpPr>
          <a:xfrm>
            <a:off x="755576" y="1197846"/>
            <a:ext cx="7992888" cy="5120254"/>
            <a:chOff x="568817" y="998205"/>
            <a:chExt cx="7992888" cy="4266878"/>
          </a:xfrm>
        </p:grpSpPr>
        <p:pic>
          <p:nvPicPr>
            <p:cNvPr id="73" name="圖片 72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26"/>
            <a:stretch/>
          </p:blipFill>
          <p:spPr bwMode="auto">
            <a:xfrm>
              <a:off x="568817" y="998205"/>
              <a:ext cx="7992888" cy="42668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矩形 126"/>
            <p:cNvSpPr/>
            <p:nvPr/>
          </p:nvSpPr>
          <p:spPr>
            <a:xfrm>
              <a:off x="3779912" y="4801716"/>
              <a:ext cx="4572000" cy="3847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TW" altLang="zh-TW" sz="2400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空手道俱樂部</a:t>
              </a:r>
              <a:r>
                <a:rPr lang="zh-TW" altLang="zh-TW" sz="2400" b="1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成員之</a:t>
              </a:r>
              <a:r>
                <a:rPr lang="zh-TW" altLang="zh-TW" sz="2400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關係網路</a:t>
              </a:r>
              <a:endParaRPr lang="zh-TW" altLang="en-US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</p:grpSp>
      <p:grpSp>
        <p:nvGrpSpPr>
          <p:cNvPr id="134" name="群組 133"/>
          <p:cNvGrpSpPr/>
          <p:nvPr/>
        </p:nvGrpSpPr>
        <p:grpSpPr>
          <a:xfrm>
            <a:off x="755172" y="1195803"/>
            <a:ext cx="7992888" cy="5120254"/>
            <a:chOff x="560434" y="985292"/>
            <a:chExt cx="7992888" cy="4266878"/>
          </a:xfrm>
        </p:grpSpPr>
        <p:pic>
          <p:nvPicPr>
            <p:cNvPr id="40" name="圖片 39"/>
            <p:cNvPicPr/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26"/>
            <a:stretch/>
          </p:blipFill>
          <p:spPr bwMode="auto">
            <a:xfrm>
              <a:off x="560434" y="985292"/>
              <a:ext cx="7992888" cy="42668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橢圓 6"/>
            <p:cNvSpPr/>
            <p:nvPr/>
          </p:nvSpPr>
          <p:spPr>
            <a:xfrm>
              <a:off x="611560" y="1834025"/>
              <a:ext cx="3206856" cy="320685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3923928" y="1322175"/>
              <a:ext cx="3307174" cy="330717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範例驗證</a:t>
            </a:r>
            <a:r>
              <a:rPr lang="en-US" altLang="zh-TW" dirty="0"/>
              <a:t>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48264" y="6237312"/>
            <a:ext cx="2133600" cy="365125"/>
          </a:xfrm>
        </p:spPr>
        <p:txBody>
          <a:bodyPr/>
          <a:lstStyle/>
          <a:p>
            <a:fld id="{AB575B3B-EA60-4D21-AB30-9341A569671F}" type="slidenum">
              <a:rPr lang="zh-TW" altLang="en-US" i="1" smtClean="0"/>
              <a:pPr/>
              <a:t>26</a:t>
            </a:fld>
            <a:endParaRPr lang="zh-TW" altLang="en-US" i="1" dirty="0"/>
          </a:p>
        </p:txBody>
      </p:sp>
      <p:grpSp>
        <p:nvGrpSpPr>
          <p:cNvPr id="137" name="群組 136"/>
          <p:cNvGrpSpPr/>
          <p:nvPr/>
        </p:nvGrpSpPr>
        <p:grpSpPr>
          <a:xfrm>
            <a:off x="366271" y="2737724"/>
            <a:ext cx="5637505" cy="1997989"/>
            <a:chOff x="179512" y="2281436"/>
            <a:chExt cx="5637505" cy="1664991"/>
          </a:xfrm>
        </p:grpSpPr>
        <p:sp>
          <p:nvSpPr>
            <p:cNvPr id="11" name="橢圓 10"/>
            <p:cNvSpPr/>
            <p:nvPr/>
          </p:nvSpPr>
          <p:spPr>
            <a:xfrm>
              <a:off x="5292080" y="2497460"/>
              <a:ext cx="524937" cy="52493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1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2504649" y="3419584"/>
              <a:ext cx="526843" cy="52684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34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線接點 26"/>
            <p:cNvCxnSpPr>
              <a:stCxn id="12" idx="6"/>
              <a:endCxn id="11" idx="2"/>
            </p:cNvCxnSpPr>
            <p:nvPr/>
          </p:nvCxnSpPr>
          <p:spPr>
            <a:xfrm flipV="1">
              <a:off x="3031492" y="2759929"/>
              <a:ext cx="2260588" cy="923077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/>
            <p:cNvSpPr/>
            <p:nvPr/>
          </p:nvSpPr>
          <p:spPr>
            <a:xfrm>
              <a:off x="179512" y="2281436"/>
              <a:ext cx="3096519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互斥條件一</a:t>
              </a:r>
              <a:endParaRPr lang="en-US" altLang="zh-TW" sz="24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pPr algn="ctr"/>
              <a:r>
                <a:rPr lang="zh-TW" altLang="en-US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校長 </a:t>
              </a:r>
              <a:r>
                <a:rPr lang="en-US" altLang="zh-TW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(</a:t>
              </a:r>
              <a:r>
                <a:rPr lang="zh-TW" altLang="en-US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節點</a:t>
              </a:r>
              <a:r>
                <a:rPr lang="en-US" altLang="zh-TW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1) </a:t>
              </a:r>
              <a:r>
                <a:rPr lang="zh-TW" altLang="en-US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和主管 </a:t>
              </a:r>
              <a:r>
                <a:rPr lang="en-US" altLang="zh-TW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(</a:t>
              </a:r>
              <a:r>
                <a:rPr lang="zh-TW" altLang="en-US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節點</a:t>
              </a:r>
              <a:r>
                <a:rPr lang="en-US" altLang="zh-TW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34) </a:t>
              </a:r>
            </a:p>
            <a:p>
              <a:pPr algn="ctr"/>
              <a:r>
                <a:rPr lang="zh-TW" altLang="en-US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彼此不能屬於相同的群組</a:t>
              </a:r>
              <a:br>
                <a:rPr lang="zh-TW" altLang="en-US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</a:br>
              <a:r>
                <a:rPr lang="en-US" altLang="zh-TW" b="1" dirty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(</a:t>
              </a:r>
              <a:r>
                <a:rPr lang="zh-TW" altLang="en-US" b="1" dirty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現實</a:t>
              </a:r>
              <a:r>
                <a:rPr lang="zh-TW" altLang="en-US" b="1" dirty="0" smtClean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生活</a:t>
              </a:r>
              <a:r>
                <a:rPr lang="zh-TW" altLang="en-US" b="1" dirty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已</a:t>
              </a:r>
              <a:r>
                <a:rPr lang="zh-TW" altLang="en-US" b="1" dirty="0" smtClean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知發生</a:t>
              </a:r>
              <a:r>
                <a:rPr lang="zh-TW" altLang="en-US" b="1" dirty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對立</a:t>
              </a:r>
              <a:r>
                <a:rPr lang="zh-TW" altLang="en-US" b="1" dirty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衝突</a:t>
              </a:r>
              <a:r>
                <a:rPr lang="en-US" altLang="zh-TW" b="1" dirty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138" name="群組 137"/>
          <p:cNvGrpSpPr/>
          <p:nvPr/>
        </p:nvGrpSpPr>
        <p:grpSpPr>
          <a:xfrm>
            <a:off x="3213105" y="3947457"/>
            <a:ext cx="5173138" cy="2080793"/>
            <a:chOff x="3026346" y="3289548"/>
            <a:chExt cx="5173138" cy="1733994"/>
          </a:xfrm>
        </p:grpSpPr>
        <p:sp>
          <p:nvSpPr>
            <p:cNvPr id="13" name="橢圓 12"/>
            <p:cNvSpPr/>
            <p:nvPr/>
          </p:nvSpPr>
          <p:spPr>
            <a:xfrm>
              <a:off x="3632620" y="4497942"/>
              <a:ext cx="525600" cy="525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10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4236820" y="3289548"/>
              <a:ext cx="479196" cy="4791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3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接點 15"/>
            <p:cNvCxnSpPr>
              <a:stCxn id="14" idx="3"/>
              <a:endCxn id="13" idx="0"/>
            </p:cNvCxnSpPr>
            <p:nvPr/>
          </p:nvCxnSpPr>
          <p:spPr>
            <a:xfrm flipH="1">
              <a:off x="3895420" y="3698567"/>
              <a:ext cx="411577" cy="799375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12" idx="5"/>
              <a:endCxn id="13" idx="1"/>
            </p:cNvCxnSpPr>
            <p:nvPr/>
          </p:nvCxnSpPr>
          <p:spPr>
            <a:xfrm>
              <a:off x="3026346" y="3869274"/>
              <a:ext cx="683246" cy="7056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矩形 113"/>
            <p:cNvSpPr/>
            <p:nvPr/>
          </p:nvSpPr>
          <p:spPr>
            <a:xfrm>
              <a:off x="4932040" y="3289548"/>
              <a:ext cx="3267444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互斥條件二</a:t>
              </a:r>
              <a:endParaRPr lang="en-US" altLang="zh-TW" sz="24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pPr algn="ctr"/>
              <a:r>
                <a:rPr lang="zh-TW" altLang="en-US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成員 </a:t>
              </a:r>
              <a:r>
                <a:rPr lang="en-US" altLang="zh-TW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(</a:t>
              </a:r>
              <a:r>
                <a:rPr lang="zh-TW" altLang="en-US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節點</a:t>
              </a:r>
              <a:r>
                <a:rPr lang="en-US" altLang="zh-TW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3) </a:t>
              </a:r>
              <a:r>
                <a:rPr lang="en-US" altLang="zh-TW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 </a:t>
              </a:r>
              <a:r>
                <a:rPr lang="zh-TW" altLang="en-US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和</a:t>
              </a:r>
              <a:r>
                <a:rPr lang="zh-TW" altLang="en-US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成員 </a:t>
              </a:r>
              <a:r>
                <a:rPr lang="en-US" altLang="zh-TW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(</a:t>
              </a:r>
              <a:r>
                <a:rPr lang="zh-TW" altLang="en-US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節點</a:t>
              </a:r>
              <a:r>
                <a:rPr lang="en-US" altLang="zh-TW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10) </a:t>
              </a:r>
            </a:p>
            <a:p>
              <a:pPr algn="ctr"/>
              <a:r>
                <a:rPr lang="zh-TW" altLang="en-US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彼此不能屬於相同的群組</a:t>
              </a:r>
              <a:r>
                <a:rPr lang="zh-TW" altLang="en-US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/>
              </a:r>
              <a:br>
                <a:rPr lang="zh-TW" altLang="en-US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</a:br>
              <a:r>
                <a:rPr lang="en-US" altLang="zh-TW" b="1" dirty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(</a:t>
              </a:r>
              <a:r>
                <a:rPr lang="zh-TW" altLang="en-US" b="1" dirty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避免可能間接發生對立衝突</a:t>
              </a:r>
              <a:r>
                <a:rPr lang="en-US" altLang="zh-TW" b="1" dirty="0">
                  <a:solidFill>
                    <a:schemeClr val="tx2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660029" y="480101"/>
            <a:ext cx="1357792" cy="1937887"/>
            <a:chOff x="473270" y="400084"/>
            <a:chExt cx="1357792" cy="1614906"/>
          </a:xfrm>
        </p:grpSpPr>
        <p:grpSp>
          <p:nvGrpSpPr>
            <p:cNvPr id="123" name="群組 122"/>
            <p:cNvGrpSpPr/>
            <p:nvPr/>
          </p:nvGrpSpPr>
          <p:grpSpPr>
            <a:xfrm>
              <a:off x="473270" y="400084"/>
              <a:ext cx="962360" cy="939765"/>
              <a:chOff x="388241" y="1668517"/>
              <a:chExt cx="962360" cy="1035221"/>
            </a:xfrm>
          </p:grpSpPr>
          <p:sp>
            <p:nvSpPr>
              <p:cNvPr id="124" name="橢圓 123"/>
              <p:cNvSpPr/>
              <p:nvPr/>
            </p:nvSpPr>
            <p:spPr>
              <a:xfrm>
                <a:off x="388241" y="1668517"/>
                <a:ext cx="962360" cy="1035221"/>
              </a:xfrm>
              <a:prstGeom prst="ellips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1323" tIns="35662" rIns="71323" bIns="35662"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472793" y="1837234"/>
                <a:ext cx="793256" cy="659431"/>
              </a:xfrm>
              <a:prstGeom prst="rect">
                <a:avLst/>
              </a:prstGeom>
              <a:ln w="28575">
                <a:noFill/>
              </a:ln>
            </p:spPr>
            <p:txBody>
              <a:bodyPr wrap="none" lIns="71323" tIns="35662" rIns="71323" bIns="35662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1977</a:t>
                </a:r>
                <a:r>
                  <a:rPr lang="zh-TW" altLang="en-US" sz="1400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年</a:t>
                </a:r>
                <a:r>
                  <a:rPr lang="en-US" altLang="zh-TW" sz="1400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/>
                </a:r>
                <a:br>
                  <a:rPr lang="en-US" altLang="zh-TW" sz="1400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</a:br>
                <a:r>
                  <a:rPr lang="en-US" altLang="zh-TW" sz="1400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Zachary</a:t>
                </a:r>
              </a:p>
              <a:p>
                <a:pPr algn="ctr"/>
                <a:r>
                  <a:rPr lang="zh-TW" altLang="en-US" sz="1400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學者</a:t>
                </a:r>
                <a:endParaRPr lang="zh-TW" altLang="en-US" sz="14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26" name="向右箭號 125"/>
            <p:cNvSpPr/>
            <p:nvPr/>
          </p:nvSpPr>
          <p:spPr>
            <a:xfrm rot="2950169">
              <a:off x="1246573" y="1430500"/>
              <a:ext cx="805778" cy="3632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2" name="矩形 131"/>
          <p:cNvSpPr/>
          <p:nvPr/>
        </p:nvSpPr>
        <p:spPr>
          <a:xfrm>
            <a:off x="-825737" y="6280518"/>
            <a:ext cx="9211298" cy="718351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r"/>
            <a:r>
              <a:rPr lang="en-US" altLang="zh-TW" sz="1400" dirty="0"/>
              <a:t>Zachary, W. W. (1977). An information flow model for conflict and fission in small groups. 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Journal </a:t>
            </a:r>
            <a:r>
              <a:rPr lang="en-US" altLang="zh-TW" sz="1400" dirty="0"/>
              <a:t>of anthropological research, 452-473.</a:t>
            </a:r>
            <a:endParaRPr lang="zh-TW" altLang="en-US" sz="1400" dirty="0"/>
          </a:p>
          <a:p>
            <a:pPr algn="r"/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9523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範例驗證</a:t>
            </a:r>
            <a:r>
              <a:rPr lang="en-US" altLang="zh-TW" dirty="0"/>
              <a:t> 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48264" y="6237312"/>
            <a:ext cx="2133600" cy="365125"/>
          </a:xfrm>
        </p:spPr>
        <p:txBody>
          <a:bodyPr/>
          <a:lstStyle/>
          <a:p>
            <a:fld id="{AB575B3B-EA60-4D21-AB30-9341A569671F}" type="slidenum">
              <a:rPr lang="zh-TW" altLang="en-US" i="1" smtClean="0"/>
              <a:pPr/>
              <a:t>27</a:t>
            </a:fld>
            <a:endParaRPr lang="zh-TW" alt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表格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9569243"/>
                  </p:ext>
                </p:extLst>
              </p:nvPr>
            </p:nvGraphicFramePr>
            <p:xfrm>
              <a:off x="500063" y="1614398"/>
              <a:ext cx="8358187" cy="4190866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625190"/>
                    <a:gridCol w="1310843"/>
                    <a:gridCol w="3422154"/>
                  </a:tblGrid>
                  <a:tr h="5972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分群演算法</a:t>
                          </a:r>
                          <a:endParaRPr lang="zh-TW" sz="18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i="1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Q </a:t>
                          </a:r>
                          <a:r>
                            <a:rPr lang="zh-TW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值 </a:t>
                          </a:r>
                          <a:endParaRPr lang="zh-TW" sz="18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互斥條件</a:t>
                          </a:r>
                          <a:endParaRPr lang="zh-TW" sz="18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 anchor="ctr"/>
                    </a:tc>
                  </a:tr>
                  <a:tr h="71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Girvan and Newman (</a:t>
                          </a:r>
                          <a:r>
                            <a:rPr lang="en-US" sz="1800" kern="100" dirty="0" smtClean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GN)</a:t>
                          </a:r>
                          <a:endParaRPr lang="zh-TW" sz="18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0.4012985</a:t>
                          </a:r>
                          <a:endParaRPr lang="zh-TW" sz="18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zh-TW" sz="1800" i="1" kern="100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34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=0</m:t>
                              </m:r>
                            </m:oMath>
                          </a14:m>
                          <a:r>
                            <a:rPr lang="zh-TW" sz="18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、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zh-TW" sz="1800" i="1" kern="100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=0</m:t>
                              </m:r>
                            </m:oMath>
                          </a14:m>
                          <a:endParaRPr lang="zh-TW" sz="18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</a:tr>
                  <a:tr h="71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Greedy optimization (</a:t>
                          </a:r>
                          <a:r>
                            <a:rPr lang="en-US" sz="1800" kern="100" dirty="0" smtClean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CNM)</a:t>
                          </a:r>
                          <a:endParaRPr lang="zh-TW" sz="18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0.3806706</a:t>
                          </a:r>
                          <a:endParaRPr lang="zh-TW" sz="18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zh-TW" sz="1800" i="1" kern="100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34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=0</m:t>
                              </m:r>
                            </m:oMath>
                          </a14:m>
                          <a:r>
                            <a:rPr lang="zh-TW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、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zh-TW" sz="1800" i="1" kern="100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=1</m:t>
                              </m:r>
                            </m:oMath>
                          </a14:m>
                          <a:endParaRPr lang="zh-TW" sz="18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</a:tr>
                  <a:tr h="71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Label propagation (</a:t>
                          </a:r>
                          <a:r>
                            <a:rPr lang="en-US" sz="1800" kern="100" dirty="0" smtClean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LPA)</a:t>
                          </a:r>
                          <a:endParaRPr lang="zh-TW" sz="18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0.3744247</a:t>
                          </a:r>
                          <a:endParaRPr lang="zh-TW" sz="18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zh-TW" sz="1800" i="1" kern="100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34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=0</m:t>
                              </m:r>
                            </m:oMath>
                          </a14:m>
                          <a:r>
                            <a:rPr lang="zh-TW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、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zh-TW" sz="1800" i="1" kern="100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=0</m:t>
                              </m:r>
                            </m:oMath>
                          </a14:m>
                          <a:endParaRPr lang="zh-TW" sz="18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</a:tr>
                  <a:tr h="71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Community folding (</a:t>
                          </a:r>
                          <a:r>
                            <a:rPr lang="en-US" sz="1800" kern="100" dirty="0" smtClean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BGLL)</a:t>
                          </a:r>
                          <a:endParaRPr lang="zh-TW" sz="18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0.4188034</a:t>
                          </a:r>
                          <a:endParaRPr lang="zh-TW" sz="18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zh-TW" sz="1800" i="1" kern="100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34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=0</m:t>
                              </m:r>
                            </m:oMath>
                          </a14:m>
                          <a:r>
                            <a:rPr lang="zh-TW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、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zh-TW" sz="1800" i="1" kern="100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1800" kern="100"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TW" sz="1800" i="1" kern="100"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kern="100">
                                          <a:effectLst/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kern="100">
                                  <a:effectLst/>
                                  <a:latin typeface="Cambria Math"/>
                                </a:rPr>
                                <m:t>=1</m:t>
                              </m:r>
                            </m:oMath>
                          </a14:m>
                          <a:endParaRPr lang="zh-TW" sz="18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</a:tr>
                  <a:tr h="71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800" b="1" kern="10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考量互斥因子之自動分群機制</a:t>
                          </a:r>
                          <a:endParaRPr lang="zh-TW" sz="1800" b="1" kern="100" dirty="0"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C00000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0.4197896</a:t>
                          </a:r>
                          <a:endParaRPr lang="zh-TW" sz="1800" b="1" kern="100" dirty="0"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 b="1" i="1" kern="100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/>
                                </a:rPr>
                                <m:t>𝛅</m:t>
                              </m:r>
                              <m:d>
                                <m:dPr>
                                  <m:ctrlPr>
                                    <a:rPr lang="zh-TW" sz="1800" b="1" i="1" kern="10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1800" b="1" kern="10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TW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𝟑𝟒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b="1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/>
                                </a:rPr>
                                <m:t>𝟎</m:t>
                              </m:r>
                            </m:oMath>
                          </a14:m>
                          <a:r>
                            <a:rPr lang="zh-TW" sz="1800" b="1" kern="100" dirty="0">
                              <a:solidFill>
                                <a:srgbClr val="C00000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、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/>
                                </a:rPr>
                                <m:t>𝛅</m:t>
                              </m:r>
                              <m:d>
                                <m:dPr>
                                  <m:ctrlPr>
                                    <a:rPr lang="zh-TW" sz="1800" b="1" i="1" kern="10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sz="1800" b="1" kern="10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TW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1800" b="1" i="1" kern="1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𝟏𝟎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b="1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/>
                                </a:rPr>
                                <m:t>𝟎</m:t>
                              </m:r>
                            </m:oMath>
                          </a14:m>
                          <a:endParaRPr lang="zh-TW" sz="1800" b="1" kern="100" dirty="0"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7" name="表格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9569243"/>
                  </p:ext>
                </p:extLst>
              </p:nvPr>
            </p:nvGraphicFramePr>
            <p:xfrm>
              <a:off x="500063" y="1614398"/>
              <a:ext cx="8358187" cy="4190866"/>
            </p:xfrm>
            <a:graphic>
              <a:graphicData uri="http://schemas.openxmlformats.org/drawingml/2006/table">
                <a:tbl>
                  <a:tblPr firstRow="1" firstCol="1" bandRow="1">
                    <a:tableStyleId>{793D81CF-94F2-401A-BA57-92F5A7B2D0C5}</a:tableStyleId>
                  </a:tblPr>
                  <a:tblGrid>
                    <a:gridCol w="3625190"/>
                    <a:gridCol w="1310843"/>
                    <a:gridCol w="3422154"/>
                  </a:tblGrid>
                  <a:tr h="5972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分群演算法</a:t>
                          </a:r>
                          <a:endParaRPr lang="zh-TW" sz="18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i="1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Q </a:t>
                          </a:r>
                          <a:r>
                            <a:rPr lang="zh-TW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值 </a:t>
                          </a:r>
                          <a:endParaRPr lang="zh-TW" sz="18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互斥條件</a:t>
                          </a:r>
                          <a:endParaRPr lang="zh-TW" sz="1800" b="1" kern="100" dirty="0"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 anchor="ctr"/>
                    </a:tc>
                  </a:tr>
                  <a:tr h="71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Girvan and Newman (</a:t>
                          </a:r>
                          <a:r>
                            <a:rPr lang="en-US" sz="1800" kern="100" dirty="0" smtClean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GN)</a:t>
                          </a:r>
                          <a:endParaRPr lang="zh-TW" sz="18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0.4012985</a:t>
                          </a:r>
                          <a:endParaRPr lang="zh-TW" sz="18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7659" marR="87659" marT="0" marB="0">
                        <a:blipFill rotWithShape="1">
                          <a:blip r:embed="rId2"/>
                          <a:stretch>
                            <a:fillRect l="-144385" t="-83898" r="-178" b="-400000"/>
                          </a:stretch>
                        </a:blipFill>
                      </a:tcPr>
                    </a:tc>
                  </a:tr>
                  <a:tr h="71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Greedy optimization (</a:t>
                          </a:r>
                          <a:r>
                            <a:rPr lang="en-US" sz="1800" kern="100" dirty="0" smtClean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CNM)</a:t>
                          </a:r>
                          <a:endParaRPr lang="zh-TW" sz="18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0.3806706</a:t>
                          </a:r>
                          <a:endParaRPr lang="zh-TW" sz="18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7659" marR="87659" marT="0" marB="0">
                        <a:blipFill rotWithShape="1">
                          <a:blip r:embed="rId2"/>
                          <a:stretch>
                            <a:fillRect l="-144385" t="-183898" r="-178" b="-300000"/>
                          </a:stretch>
                        </a:blipFill>
                      </a:tcPr>
                    </a:tc>
                  </a:tr>
                  <a:tr h="71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Label propagation (</a:t>
                          </a:r>
                          <a:r>
                            <a:rPr lang="en-US" sz="1800" kern="100" dirty="0" smtClean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LPA)</a:t>
                          </a:r>
                          <a:endParaRPr lang="zh-TW" sz="18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0.3744247</a:t>
                          </a:r>
                          <a:endParaRPr lang="zh-TW" sz="18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7659" marR="87659" marT="0" marB="0">
                        <a:blipFill rotWithShape="1">
                          <a:blip r:embed="rId2"/>
                          <a:stretch>
                            <a:fillRect l="-144385" t="-286325" r="-178" b="-202564"/>
                          </a:stretch>
                        </a:blipFill>
                      </a:tcPr>
                    </a:tc>
                  </a:tr>
                  <a:tr h="71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Community folding (</a:t>
                          </a:r>
                          <a:r>
                            <a:rPr lang="en-US" sz="1800" kern="100" dirty="0" smtClean="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BGLL)</a:t>
                          </a:r>
                          <a:endParaRPr lang="zh-TW" sz="1800" kern="100" dirty="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0.4188034</a:t>
                          </a:r>
                          <a:endParaRPr lang="zh-TW" sz="1800" kern="100"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7659" marR="87659" marT="0" marB="0">
                        <a:blipFill rotWithShape="1">
                          <a:blip r:embed="rId2"/>
                          <a:stretch>
                            <a:fillRect l="-144385" t="-383051" r="-178" b="-100847"/>
                          </a:stretch>
                        </a:blipFill>
                      </a:tcPr>
                    </a:tc>
                  </a:tr>
                  <a:tr h="718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1800" b="1" kern="10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考量互斥因子之自動分群機制</a:t>
                          </a:r>
                          <a:endParaRPr lang="zh-TW" sz="1800" b="1" kern="100" dirty="0"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C00000"/>
                              </a:solidFill>
                              <a:effectLst/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0.4197896</a:t>
                          </a:r>
                          <a:endParaRPr lang="zh-TW" sz="1800" b="1" kern="100" dirty="0"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87659" marR="87659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7659" marR="87659" marT="0" marB="0">
                        <a:blipFill rotWithShape="1">
                          <a:blip r:embed="rId2"/>
                          <a:stretch>
                            <a:fillRect l="-144385" t="-483051" r="-178" b="-84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029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483"/>
            <a:ext cx="7517878" cy="6280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</a:pPr>
            <a:r>
              <a:rPr lang="zh-TW" altLang="en-US" dirty="0" smtClean="0"/>
              <a:t>系統開發與實作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51520" y="1182351"/>
            <a:ext cx="8640960" cy="5517232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 smtClean="0"/>
              <a:t>基本介紹</a:t>
            </a:r>
            <a:endParaRPr lang="en-US" altLang="zh-TW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 smtClean="0"/>
              <a:t>應用說明</a:t>
            </a:r>
            <a:endParaRPr lang="en-US" altLang="zh-TW" sz="32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457200" y="31500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</a:pPr>
            <a:r>
              <a:rPr lang="zh-TW" altLang="en-US" dirty="0" smtClean="0"/>
              <a:t>實驗設計與評估</a:t>
            </a:r>
            <a:endParaRPr lang="en-US" altLang="zh-TW" dirty="0"/>
          </a:p>
        </p:txBody>
      </p:sp>
      <p:sp>
        <p:nvSpPr>
          <p:cNvPr id="7" name="內容版面配置區 4"/>
          <p:cNvSpPr txBox="1">
            <a:spLocks/>
          </p:cNvSpPr>
          <p:nvPr/>
        </p:nvSpPr>
        <p:spPr>
          <a:xfrm>
            <a:off x="251520" y="4293096"/>
            <a:ext cx="8640960" cy="5517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u="none" kern="12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 smtClean="0"/>
              <a:t>實驗設計</a:t>
            </a:r>
            <a:endParaRPr lang="en-US" altLang="zh-TW" sz="3200" dirty="0" smtClean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 smtClean="0"/>
              <a:t>評估分析</a:t>
            </a:r>
            <a:endParaRPr lang="en-US" altLang="zh-TW" sz="3200" dirty="0" smtClean="0"/>
          </a:p>
          <a:p>
            <a:pPr algn="ctr">
              <a:lnSpc>
                <a:spcPct val="150000"/>
              </a:lnSpc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86959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8000" u="none" dirty="0" smtClean="0">
                <a:cs typeface="Times New Roman" pitchFamily="18" charset="0"/>
              </a:rPr>
              <a:t>緒論</a:t>
            </a:r>
            <a:r>
              <a:rPr lang="en-US" altLang="zh-TW" sz="8000" u="none" dirty="0" smtClean="0">
                <a:cs typeface="Times New Roman" pitchFamily="18" charset="0"/>
              </a:rPr>
              <a:t/>
            </a:r>
            <a:br>
              <a:rPr lang="en-US" altLang="zh-TW" sz="8000" u="none" dirty="0" smtClean="0">
                <a:cs typeface="Times New Roman" pitchFamily="18" charset="0"/>
              </a:rPr>
            </a:br>
            <a:r>
              <a:rPr lang="en-US" altLang="zh-TW" sz="4800" u="none" dirty="0" smtClean="0">
                <a:cs typeface="Times New Roman" pitchFamily="18" charset="0"/>
              </a:rPr>
              <a:t/>
            </a:r>
            <a:br>
              <a:rPr lang="en-US" altLang="zh-TW" sz="4800" u="none" dirty="0" smtClean="0">
                <a:cs typeface="Times New Roman" pitchFamily="18" charset="0"/>
              </a:rPr>
            </a:br>
            <a:r>
              <a:rPr lang="en-US" altLang="zh-TW" sz="4800" u="none" dirty="0" smtClean="0">
                <a:effectLst/>
                <a:cs typeface="Times New Roman" pitchFamily="18" charset="0"/>
              </a:rPr>
              <a:t>(</a:t>
            </a:r>
            <a:r>
              <a:rPr lang="zh-TW" altLang="zh-TW" sz="4800" u="none" dirty="0" smtClean="0">
                <a:effectLst/>
                <a:cs typeface="Times New Roman" pitchFamily="18" charset="0"/>
              </a:rPr>
              <a:t>情境</a:t>
            </a:r>
            <a:r>
              <a:rPr lang="zh-TW" altLang="en-US" sz="4800" u="none" dirty="0" smtClean="0">
                <a:effectLst/>
                <a:cs typeface="Times New Roman" pitchFamily="18" charset="0"/>
              </a:rPr>
              <a:t>說明</a:t>
            </a:r>
            <a:r>
              <a:rPr lang="en-US" altLang="zh-TW" sz="4800" u="none" dirty="0" smtClean="0">
                <a:effectLst/>
                <a:cs typeface="Times New Roman" pitchFamily="18" charset="0"/>
              </a:rPr>
              <a:t>)</a:t>
            </a:r>
            <a:endParaRPr lang="zh-TW" altLang="en-US" sz="4800" u="none" dirty="0">
              <a:effectLst/>
            </a:endParaRPr>
          </a:p>
        </p:txBody>
      </p:sp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8244408" y="6107698"/>
            <a:ext cx="792088" cy="5379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B575B3B-EA60-4D21-AB30-9341A569671F}" type="slidenum">
              <a:rPr lang="zh-TW" altLang="en-US" sz="3200" b="1" i="1" smtClean="0">
                <a:latin typeface="Times New Roman" pitchFamily="18" charset="0"/>
                <a:cs typeface="Times New Roman" pitchFamily="18" charset="0"/>
              </a:rPr>
              <a:pPr algn="r"/>
              <a:t>2</a:t>
            </a:fld>
            <a:endParaRPr lang="zh-TW" altLang="en-US" sz="32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31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400" b="0" kern="100" dirty="0" smtClean="0">
                <a:cs typeface="Times New Roman" pitchFamily="18" charset="0"/>
              </a:rPr>
              <a:t>取得</a:t>
            </a:r>
            <a:r>
              <a:rPr lang="zh-TW" altLang="zh-TW" sz="2400" b="0" kern="100" dirty="0">
                <a:cs typeface="Times New Roman" pitchFamily="18" charset="0"/>
              </a:rPr>
              <a:t>使用者的個人網路資訊和資料來源必需經過使用者同意</a:t>
            </a:r>
            <a:r>
              <a:rPr lang="zh-TW" altLang="zh-TW" sz="2400" b="0" kern="100" dirty="0" smtClean="0">
                <a:cs typeface="Times New Roman" pitchFamily="18" charset="0"/>
              </a:rPr>
              <a:t>。</a:t>
            </a:r>
            <a:endParaRPr lang="en-US" altLang="zh-TW" sz="2400" b="0" kern="100" dirty="0" smtClean="0">
              <a:cs typeface="Times New Roman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0" kern="100" dirty="0" smtClean="0">
                <a:cs typeface="Times New Roman" pitchFamily="18" charset="0"/>
              </a:rPr>
              <a:t>透過</a:t>
            </a:r>
            <a:r>
              <a:rPr lang="zh-TW" altLang="en-US" sz="2400" b="0" kern="100" dirty="0">
                <a:cs typeface="Times New Roman" pitchFamily="18" charset="0"/>
              </a:rPr>
              <a:t>考量互斥因子之自動分群機制產生</a:t>
            </a:r>
            <a:r>
              <a:rPr lang="zh-TW" altLang="en-US" sz="2400" b="0" kern="100" dirty="0" smtClean="0">
                <a:cs typeface="Times New Roman" pitchFamily="18" charset="0"/>
              </a:rPr>
              <a:t>符合條件的</a:t>
            </a:r>
            <a:r>
              <a:rPr lang="zh-TW" altLang="en-US" sz="2400" b="0" kern="100" dirty="0">
                <a:cs typeface="Times New Roman" pitchFamily="18" charset="0"/>
              </a:rPr>
              <a:t>群組</a:t>
            </a:r>
            <a:r>
              <a:rPr lang="zh-TW" altLang="en-US" sz="2400" b="0" kern="100" dirty="0" smtClean="0">
                <a:cs typeface="Times New Roman" pitchFamily="18" charset="0"/>
              </a:rPr>
              <a:t>。</a:t>
            </a:r>
            <a:endParaRPr lang="en-US" altLang="zh-TW" sz="2400" b="0" kern="100" dirty="0" smtClean="0">
              <a:cs typeface="Times New Roman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0" kern="100" dirty="0" smtClean="0">
                <a:cs typeface="Times New Roman" pitchFamily="18" charset="0"/>
              </a:rPr>
              <a:t>了解</a:t>
            </a:r>
            <a:r>
              <a:rPr lang="zh-TW" altLang="en-US" sz="2400" b="0" kern="100" dirty="0">
                <a:cs typeface="Times New Roman" pitchFamily="18" charset="0"/>
              </a:rPr>
              <a:t>使用者</a:t>
            </a:r>
            <a:r>
              <a:rPr lang="zh-TW" altLang="en-US" sz="2400" b="0" kern="100" dirty="0" smtClean="0">
                <a:cs typeface="Times New Roman" pitchFamily="18" charset="0"/>
              </a:rPr>
              <a:t>對於群</a:t>
            </a:r>
            <a:r>
              <a:rPr lang="zh-TW" altLang="en-US" sz="2400" b="0" kern="100" dirty="0">
                <a:cs typeface="Times New Roman" pitchFamily="18" charset="0"/>
              </a:rPr>
              <a:t>組的檢索</a:t>
            </a:r>
            <a:r>
              <a:rPr lang="zh-TW" altLang="en-US" sz="2400" b="0" kern="100" dirty="0" smtClean="0">
                <a:cs typeface="Times New Roman" pitchFamily="18" charset="0"/>
              </a:rPr>
              <a:t>程度之即時回饋的</a:t>
            </a:r>
            <a:r>
              <a:rPr lang="zh-TW" altLang="en-US" sz="2400" b="0" kern="100" dirty="0" smtClean="0">
                <a:cs typeface="Times New Roman" pitchFamily="18" charset="0"/>
              </a:rPr>
              <a:t>資</a:t>
            </a:r>
            <a:r>
              <a:rPr lang="zh-TW" altLang="en-US" sz="2400" b="0" kern="100" dirty="0" smtClean="0">
                <a:cs typeface="Times New Roman" pitchFamily="18" charset="0"/>
              </a:rPr>
              <a:t>訊。</a:t>
            </a:r>
            <a:endParaRPr lang="zh-TW" altLang="en-US" sz="2400" b="0" kern="100" dirty="0">
              <a:cs typeface="Times New Roman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endParaRPr lang="en-US" altLang="zh-TW" sz="2400" b="0" kern="100" dirty="0" smtClean="0">
              <a:cs typeface="Times New Roman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endParaRPr lang="zh-TW" altLang="en-US" sz="2400" b="0" kern="100" dirty="0">
              <a:cs typeface="Times New Roman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endParaRPr lang="en-US" altLang="zh-TW" sz="2400" b="0" kern="100" dirty="0" smtClean="0">
              <a:cs typeface="Times New Roman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endParaRPr lang="zh-TW" altLang="zh-TW" sz="2400" b="0" kern="100" dirty="0">
              <a:cs typeface="Times New Roman" pitchFamily="18" charset="0"/>
            </a:endParaRPr>
          </a:p>
        </p:txBody>
      </p:sp>
      <p:pic>
        <p:nvPicPr>
          <p:cNvPr id="6" name="圖片 312" descr="描述: 螢幕快照 2013-06-13 下午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12976"/>
            <a:ext cx="3024336" cy="276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螢幕快照 2013-06-14 上午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66998"/>
            <a:ext cx="2808312" cy="236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7" y="3365181"/>
            <a:ext cx="2880321" cy="2363681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244408" y="6075950"/>
            <a:ext cx="792088" cy="537944"/>
          </a:xfrm>
        </p:spPr>
        <p:txBody>
          <a:bodyPr/>
          <a:lstStyle/>
          <a:p>
            <a:fld id="{AB575B3B-EA60-4D21-AB30-9341A569671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76714" y="573254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使用者同意資訊</a:t>
            </a:r>
            <a:endParaRPr lang="zh-TW" altLang="en-US" sz="2400" b="1" dirty="0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275856" y="57374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使用者設定資訊</a:t>
            </a:r>
            <a:endParaRPr lang="zh-TW" altLang="en-US" sz="2400" b="1" dirty="0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84168" y="576109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使用者回饋資訊</a:t>
            </a:r>
            <a:endParaRPr lang="zh-TW" altLang="en-US" sz="2400" b="1" dirty="0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536" y="6199092"/>
            <a:ext cx="80277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/>
              <a:t>Hammer-</a:t>
            </a:r>
            <a:r>
              <a:rPr lang="en-US" altLang="zh-TW" u="sng" dirty="0" err="1"/>
              <a:t>Lahav</a:t>
            </a:r>
            <a:r>
              <a:rPr lang="en-US" altLang="zh-TW" u="sng" dirty="0"/>
              <a:t>, E., </a:t>
            </a:r>
            <a:r>
              <a:rPr lang="en-US" altLang="zh-TW" u="sng" dirty="0" err="1"/>
              <a:t>Recordon</a:t>
            </a:r>
            <a:r>
              <a:rPr lang="en-US" altLang="zh-TW" u="sng" dirty="0"/>
              <a:t>, D., &amp; </a:t>
            </a:r>
            <a:r>
              <a:rPr lang="en-US" altLang="zh-TW" u="sng" dirty="0" err="1"/>
              <a:t>Hardt</a:t>
            </a:r>
            <a:r>
              <a:rPr lang="en-US" altLang="zh-TW" u="sng" dirty="0"/>
              <a:t>, D. (2011). The </a:t>
            </a:r>
            <a:r>
              <a:rPr lang="en-US" altLang="zh-TW" u="sng" dirty="0" err="1"/>
              <a:t>OAuth</a:t>
            </a:r>
            <a:r>
              <a:rPr lang="en-US" altLang="zh-TW" u="sng" dirty="0"/>
              <a:t> 2.0 authorization protocol. Network Working Group Internet-Draft.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42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圖片 465" descr="螢幕快照 2013-06-13 下午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484135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圖片 469" descr="螢幕快照 2013-06-14 上午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3" y="1700809"/>
            <a:ext cx="502347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圖片 470" descr="螢幕快照 2013-06-13 下午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58" y="1700806"/>
            <a:ext cx="4755061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圖片 471" descr="螢幕快照 2013-06-13 下午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01" y="1700808"/>
            <a:ext cx="4755061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圖片 472" descr="螢幕快照 2013-06-13 下午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28" y="1700806"/>
            <a:ext cx="4755061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圖片 473" descr="螢幕快照 2013-06-14 下午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538" y="1700808"/>
            <a:ext cx="4980064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16" y="1700808"/>
            <a:ext cx="5492557" cy="4320000"/>
          </a:xfrm>
          <a:prstGeom prst="rect">
            <a:avLst/>
          </a:prstGeom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14" y="1700808"/>
            <a:ext cx="5492557" cy="4320000"/>
          </a:xfrm>
          <a:prstGeom prst="rect">
            <a:avLst/>
          </a:prstGeom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03" y="1700808"/>
            <a:ext cx="5492557" cy="4320000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應用說明</a:t>
            </a:r>
            <a:endParaRPr lang="en-US" altLang="zh-TW" dirty="0"/>
          </a:p>
        </p:txBody>
      </p:sp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23" y="1698473"/>
            <a:ext cx="5148897" cy="4320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48264" y="6237312"/>
            <a:ext cx="2133600" cy="365125"/>
          </a:xfrm>
        </p:spPr>
        <p:txBody>
          <a:bodyPr/>
          <a:lstStyle/>
          <a:p>
            <a:fld id="{AB575B3B-EA60-4D21-AB30-9341A569671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066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940998" y="1484498"/>
            <a:ext cx="7262004" cy="4730718"/>
            <a:chOff x="781724" y="492705"/>
            <a:chExt cx="7321004" cy="4566708"/>
          </a:xfrm>
        </p:grpSpPr>
        <p:sp>
          <p:nvSpPr>
            <p:cNvPr id="5" name="矩形 4"/>
            <p:cNvSpPr/>
            <p:nvPr/>
          </p:nvSpPr>
          <p:spPr>
            <a:xfrm>
              <a:off x="781724" y="492705"/>
              <a:ext cx="7321004" cy="4566708"/>
            </a:xfrm>
            <a:prstGeom prst="rect">
              <a:avLst/>
            </a:prstGeom>
          </p:spPr>
        </p:sp>
        <p:grpSp>
          <p:nvGrpSpPr>
            <p:cNvPr id="6" name="群組 5"/>
            <p:cNvGrpSpPr>
              <a:grpSpLocks/>
            </p:cNvGrpSpPr>
            <p:nvPr/>
          </p:nvGrpSpPr>
          <p:grpSpPr bwMode="auto">
            <a:xfrm>
              <a:off x="1078757" y="1976408"/>
              <a:ext cx="553892" cy="1230871"/>
              <a:chOff x="0" y="0"/>
              <a:chExt cx="4381" cy="8763"/>
            </a:xfrm>
          </p:grpSpPr>
          <p:sp>
            <p:nvSpPr>
              <p:cNvPr id="31" name="橢圓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81" cy="4381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r>
                  <a:rPr lang="en-US" sz="2200" kern="100">
                    <a:latin typeface="細明體"/>
                    <a:ea typeface="新細明體"/>
                    <a:cs typeface="Times New Roman"/>
                  </a:rPr>
                  <a:t> </a:t>
                </a:r>
                <a:endParaRPr lang="zh-TW" altLang="en-US" sz="2200" kern="100">
                  <a:latin typeface="細明體"/>
                  <a:ea typeface="新細明體"/>
                  <a:cs typeface="Times New Roman"/>
                </a:endParaRPr>
              </a:p>
            </p:txBody>
          </p:sp>
          <p:cxnSp>
            <p:nvCxnSpPr>
              <p:cNvPr id="32" name="直線接點 31"/>
              <p:cNvCxnSpPr>
                <a:cxnSpLocks noChangeShapeType="1"/>
              </p:cNvCxnSpPr>
              <p:nvPr/>
            </p:nvCxnSpPr>
            <p:spPr bwMode="auto">
              <a:xfrm>
                <a:off x="285" y="5715"/>
                <a:ext cx="3715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直線接點 32"/>
              <p:cNvCxnSpPr>
                <a:cxnSpLocks noChangeShapeType="1"/>
              </p:cNvCxnSpPr>
              <p:nvPr/>
            </p:nvCxnSpPr>
            <p:spPr bwMode="auto">
              <a:xfrm>
                <a:off x="2190" y="4381"/>
                <a:ext cx="96" cy="295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直線接點 33"/>
              <p:cNvCxnSpPr>
                <a:cxnSpLocks noChangeShapeType="1"/>
              </p:cNvCxnSpPr>
              <p:nvPr/>
            </p:nvCxnSpPr>
            <p:spPr bwMode="auto">
              <a:xfrm flipH="1">
                <a:off x="1143" y="7239"/>
                <a:ext cx="1143" cy="133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" name="直線接點 34"/>
              <p:cNvCxnSpPr>
                <a:cxnSpLocks noChangeShapeType="1"/>
              </p:cNvCxnSpPr>
              <p:nvPr/>
            </p:nvCxnSpPr>
            <p:spPr bwMode="auto">
              <a:xfrm>
                <a:off x="2286" y="7334"/>
                <a:ext cx="1038" cy="142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" name="群組 6"/>
            <p:cNvGrpSpPr>
              <a:grpSpLocks/>
            </p:cNvGrpSpPr>
            <p:nvPr/>
          </p:nvGrpSpPr>
          <p:grpSpPr bwMode="auto">
            <a:xfrm>
              <a:off x="6843532" y="1949580"/>
              <a:ext cx="553892" cy="1230871"/>
              <a:chOff x="0" y="0"/>
              <a:chExt cx="4381" cy="8763"/>
            </a:xfrm>
          </p:grpSpPr>
          <p:sp>
            <p:nvSpPr>
              <p:cNvPr id="26" name="橢圓 2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81" cy="4381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r>
                  <a:rPr lang="en-US" sz="2200" kern="100">
                    <a:latin typeface="細明體"/>
                    <a:ea typeface="新細明體"/>
                    <a:cs typeface="Times New Roman"/>
                  </a:rPr>
                  <a:t> </a:t>
                </a:r>
                <a:endParaRPr lang="zh-TW" altLang="en-US" sz="2200" kern="100">
                  <a:latin typeface="細明體"/>
                  <a:ea typeface="新細明體"/>
                  <a:cs typeface="Times New Roman"/>
                </a:endParaRPr>
              </a:p>
            </p:txBody>
          </p:sp>
          <p:cxnSp>
            <p:nvCxnSpPr>
              <p:cNvPr id="27" name="直線接點 26"/>
              <p:cNvCxnSpPr>
                <a:cxnSpLocks noChangeShapeType="1"/>
              </p:cNvCxnSpPr>
              <p:nvPr/>
            </p:nvCxnSpPr>
            <p:spPr bwMode="auto">
              <a:xfrm>
                <a:off x="285" y="5715"/>
                <a:ext cx="3715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直線接點 27"/>
              <p:cNvCxnSpPr>
                <a:cxnSpLocks noChangeShapeType="1"/>
              </p:cNvCxnSpPr>
              <p:nvPr/>
            </p:nvCxnSpPr>
            <p:spPr bwMode="auto">
              <a:xfrm>
                <a:off x="2190" y="4381"/>
                <a:ext cx="96" cy="295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直線接點 28"/>
              <p:cNvCxnSpPr>
                <a:cxnSpLocks noChangeShapeType="1"/>
              </p:cNvCxnSpPr>
              <p:nvPr/>
            </p:nvCxnSpPr>
            <p:spPr bwMode="auto">
              <a:xfrm flipH="1">
                <a:off x="1143" y="7239"/>
                <a:ext cx="1143" cy="133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直線接點 29"/>
              <p:cNvCxnSpPr>
                <a:cxnSpLocks noChangeShapeType="1"/>
              </p:cNvCxnSpPr>
              <p:nvPr/>
            </p:nvCxnSpPr>
            <p:spPr bwMode="auto">
              <a:xfrm>
                <a:off x="2286" y="7334"/>
                <a:ext cx="1038" cy="142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" name="矩形 7"/>
            <p:cNvSpPr/>
            <p:nvPr/>
          </p:nvSpPr>
          <p:spPr>
            <a:xfrm>
              <a:off x="2336948" y="492705"/>
              <a:ext cx="3953368" cy="20722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1323" tIns="280800" rIns="71323" bIns="70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500" kern="100" dirty="0">
                  <a:solidFill>
                    <a:srgbClr val="000000"/>
                  </a:solidFill>
                  <a:latin typeface="Times New Roman"/>
                  <a:ea typeface="標楷體"/>
                  <a:cs typeface="Times New Roman"/>
                </a:rPr>
                <a:t>Facebook </a:t>
              </a:r>
              <a:r>
                <a:rPr lang="zh-TW" altLang="en-US" sz="2500" kern="100" dirty="0">
                  <a:solidFill>
                    <a:srgbClr val="000000"/>
                  </a:solidFill>
                  <a:latin typeface="Times New Roman"/>
                  <a:ea typeface="標楷體"/>
                  <a:cs typeface="Times New Roman"/>
                </a:rPr>
                <a:t>社群網站平台</a:t>
              </a:r>
              <a:r>
                <a:rPr lang="en-US" altLang="zh-TW" sz="2500" kern="100" dirty="0">
                  <a:solidFill>
                    <a:srgbClr val="000000"/>
                  </a:solidFill>
                  <a:latin typeface="Times New Roman"/>
                  <a:ea typeface="標楷體"/>
                  <a:cs typeface="Times New Roman"/>
                </a:rPr>
                <a:t/>
              </a:r>
              <a:br>
                <a:rPr lang="en-US" altLang="zh-TW" sz="2500" kern="100" dirty="0">
                  <a:solidFill>
                    <a:srgbClr val="000000"/>
                  </a:solidFill>
                  <a:latin typeface="Times New Roman"/>
                  <a:ea typeface="標楷體"/>
                  <a:cs typeface="Times New Roman"/>
                </a:rPr>
              </a:br>
              <a:r>
                <a:rPr lang="zh-TW" altLang="en-US" sz="2500" kern="100" dirty="0">
                  <a:solidFill>
                    <a:srgbClr val="000000"/>
                  </a:solidFill>
                  <a:latin typeface="Times New Roman"/>
                  <a:ea typeface="標楷體"/>
                  <a:cs typeface="Times New Roman"/>
                </a:rPr>
                <a:t>之訊息功能</a:t>
              </a:r>
              <a:endParaRPr lang="zh-TW" altLang="en-US" sz="2200" kern="100" dirty="0">
                <a:latin typeface="細明體"/>
                <a:ea typeface="新細明體"/>
                <a:cs typeface="Times New Roman"/>
              </a:endParaRPr>
            </a:p>
            <a:p>
              <a:pPr algn="ctr"/>
              <a:r>
                <a:rPr lang="en-US" sz="2500" kern="100" dirty="0">
                  <a:solidFill>
                    <a:srgbClr val="000000"/>
                  </a:solidFill>
                  <a:latin typeface="Times New Roman"/>
                  <a:ea typeface="標楷體"/>
                  <a:cs typeface="Times New Roman"/>
                </a:rPr>
                <a:t> </a:t>
              </a:r>
              <a:endParaRPr lang="zh-TW" altLang="en-US" sz="2200" kern="100" dirty="0">
                <a:latin typeface="細明體"/>
                <a:ea typeface="新細明體"/>
                <a:cs typeface="Times New Roman"/>
              </a:endParaRPr>
            </a:p>
            <a:p>
              <a:pPr algn="ctr"/>
              <a:r>
                <a:rPr lang="en-US" sz="2500" kern="100" dirty="0">
                  <a:solidFill>
                    <a:srgbClr val="000000"/>
                  </a:solidFill>
                  <a:latin typeface="Times New Roman"/>
                  <a:ea typeface="標楷體"/>
                  <a:cs typeface="Times New Roman"/>
                </a:rPr>
                <a:t> </a:t>
              </a:r>
              <a:endParaRPr lang="zh-TW" altLang="en-US" sz="2200" kern="100" dirty="0">
                <a:latin typeface="細明體"/>
                <a:ea typeface="新細明體"/>
                <a:cs typeface="Times New Roman"/>
              </a:endParaRPr>
            </a:p>
            <a:p>
              <a:pPr algn="ctr"/>
              <a:r>
                <a:rPr lang="en-US" sz="2500" kern="100" dirty="0">
                  <a:solidFill>
                    <a:srgbClr val="000000"/>
                  </a:solidFill>
                  <a:latin typeface="Times New Roman"/>
                  <a:ea typeface="標楷體"/>
                  <a:cs typeface="Times New Roman"/>
                </a:rPr>
                <a:t> </a:t>
              </a:r>
              <a:endParaRPr lang="zh-TW" altLang="en-US" sz="2200" kern="100" dirty="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0" name="文字方塊 459"/>
            <p:cNvSpPr txBox="1"/>
            <p:nvPr/>
          </p:nvSpPr>
          <p:spPr>
            <a:xfrm>
              <a:off x="1121579" y="3410322"/>
              <a:ext cx="432678" cy="128438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71323" tIns="35662" rIns="71323" bIns="356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2200" kern="100">
                  <a:latin typeface="細明體"/>
                  <a:ea typeface="標楷體"/>
                  <a:cs typeface="Times New Roman"/>
                </a:rPr>
                <a:t>我</a:t>
              </a:r>
              <a:endParaRPr lang="zh-TW" altLang="en-US" sz="2200" kern="10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1" name="文字方塊 736"/>
            <p:cNvSpPr txBox="1"/>
            <p:nvPr/>
          </p:nvSpPr>
          <p:spPr>
            <a:xfrm>
              <a:off x="6697988" y="3410316"/>
              <a:ext cx="817994" cy="128438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71323" tIns="35662" rIns="71323" bIns="356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2200" kern="100">
                  <a:latin typeface="細明體"/>
                  <a:ea typeface="標楷體"/>
                  <a:cs typeface="Times New Roman"/>
                </a:rPr>
                <a:t>受測者</a:t>
              </a:r>
              <a:endParaRPr lang="zh-TW" altLang="en-US" sz="2200" kern="100">
                <a:latin typeface="細明體"/>
                <a:ea typeface="新細明體"/>
                <a:cs typeface="Times New Roman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336756" y="2966383"/>
              <a:ext cx="3952700" cy="195032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1323" tIns="35662" rIns="71323" bIns="356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2500" kern="100">
                  <a:solidFill>
                    <a:srgbClr val="000000"/>
                  </a:solidFill>
                  <a:latin typeface="細明體"/>
                  <a:ea typeface="標楷體"/>
                  <a:cs typeface="Times New Roman"/>
                </a:rPr>
                <a:t>論文系統</a:t>
              </a:r>
              <a:endParaRPr lang="zh-TW" kern="100">
                <a:effectLst/>
                <a:latin typeface="Times"/>
                <a:ea typeface="新細明體"/>
                <a:cs typeface="Times New Roman"/>
              </a:endParaRPr>
            </a:p>
            <a:p>
              <a:pPr algn="ctr"/>
              <a:r>
                <a:rPr lang="en-US" sz="2500" kern="100">
                  <a:solidFill>
                    <a:srgbClr val="000000"/>
                  </a:solidFill>
                  <a:latin typeface="標楷體"/>
                  <a:ea typeface="新細明體"/>
                  <a:cs typeface="Times New Roman"/>
                </a:rPr>
                <a:t> </a:t>
              </a:r>
              <a:endParaRPr lang="zh-TW" kern="100">
                <a:effectLst/>
                <a:latin typeface="Times"/>
                <a:ea typeface="新細明體"/>
                <a:cs typeface="Times New Roman"/>
              </a:endParaRPr>
            </a:p>
            <a:p>
              <a:pPr algn="ctr"/>
              <a:r>
                <a:rPr lang="en-US" sz="2500" kern="100">
                  <a:solidFill>
                    <a:srgbClr val="000000"/>
                  </a:solidFill>
                  <a:latin typeface="標楷體"/>
                  <a:ea typeface="新細明體"/>
                  <a:cs typeface="Times New Roman"/>
                </a:rPr>
                <a:t> </a:t>
              </a:r>
              <a:endParaRPr lang="zh-TW" kern="100">
                <a:effectLst/>
                <a:latin typeface="Times"/>
                <a:ea typeface="新細明體"/>
                <a:cs typeface="Times New Roman"/>
              </a:endParaRPr>
            </a:p>
            <a:p>
              <a:pPr algn="ctr"/>
              <a:r>
                <a:rPr lang="en-US" sz="2500" kern="100">
                  <a:solidFill>
                    <a:srgbClr val="000000"/>
                  </a:solidFill>
                  <a:latin typeface="標楷體"/>
                  <a:ea typeface="新細明體"/>
                  <a:cs typeface="Times New Roman"/>
                </a:rPr>
                <a:t> </a:t>
              </a:r>
              <a:endParaRPr lang="zh-TW" kern="100">
                <a:effectLst/>
                <a:latin typeface="Times"/>
                <a:ea typeface="新細明體"/>
                <a:cs typeface="Times New Roman"/>
              </a:endParaRPr>
            </a:p>
          </p:txBody>
        </p:sp>
        <p:grpSp>
          <p:nvGrpSpPr>
            <p:cNvPr id="36" name="群組 35"/>
            <p:cNvGrpSpPr/>
            <p:nvPr/>
          </p:nvGrpSpPr>
          <p:grpSpPr>
            <a:xfrm>
              <a:off x="1723926" y="1629957"/>
              <a:ext cx="2207084" cy="950841"/>
              <a:chOff x="2298568" y="1955950"/>
              <a:chExt cx="2942780" cy="1141010"/>
            </a:xfrm>
          </p:grpSpPr>
          <p:sp>
            <p:nvSpPr>
              <p:cNvPr id="9" name="矩形圖說文字 8"/>
              <p:cNvSpPr/>
              <p:nvPr/>
            </p:nvSpPr>
            <p:spPr>
              <a:xfrm>
                <a:off x="3890364" y="2009976"/>
                <a:ext cx="1350984" cy="513755"/>
              </a:xfrm>
              <a:prstGeom prst="wedgeRectCallout">
                <a:avLst>
                  <a:gd name="adj1" fmla="val -47610"/>
                  <a:gd name="adj2" fmla="val 103241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2200" kern="100">
                    <a:solidFill>
                      <a:srgbClr val="000000"/>
                    </a:solidFill>
                    <a:latin typeface="細明體"/>
                    <a:ea typeface="新細明體"/>
                    <a:cs typeface="Times New Roman"/>
                  </a:rPr>
                  <a:t>…</a:t>
                </a:r>
                <a:endParaRPr lang="zh-TW" altLang="en-US" sz="2200" kern="100"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13" name="文字方塊 461"/>
              <p:cNvSpPr txBox="1"/>
              <p:nvPr/>
            </p:nvSpPr>
            <p:spPr>
              <a:xfrm>
                <a:off x="2474843" y="1955950"/>
                <a:ext cx="448465" cy="49240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600" b="1" kern="100" dirty="0">
                    <a:solidFill>
                      <a:schemeClr val="tx1"/>
                    </a:solidFill>
                    <a:latin typeface="Times New Roman"/>
                    <a:ea typeface="新細明體"/>
                    <a:cs typeface="Times New Roman"/>
                  </a:rPr>
                  <a:t>1</a:t>
                </a:r>
                <a:endParaRPr lang="zh-TW" altLang="en-US" sz="3600" b="1" kern="100" dirty="0">
                  <a:solidFill>
                    <a:schemeClr val="tx1"/>
                  </a:solidFill>
                  <a:latin typeface="細明體"/>
                  <a:ea typeface="新細明體"/>
                  <a:cs typeface="Times New Roman"/>
                </a:endParaRPr>
              </a:p>
            </p:txBody>
          </p:sp>
          <p:cxnSp>
            <p:nvCxnSpPr>
              <p:cNvPr id="16" name="直線單箭頭接點 15"/>
              <p:cNvCxnSpPr/>
              <p:nvPr/>
            </p:nvCxnSpPr>
            <p:spPr>
              <a:xfrm flipV="1">
                <a:off x="2298568" y="2326328"/>
                <a:ext cx="1213221" cy="77063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/>
            <p:cNvGrpSpPr/>
            <p:nvPr/>
          </p:nvGrpSpPr>
          <p:grpSpPr>
            <a:xfrm>
              <a:off x="4587413" y="1631421"/>
              <a:ext cx="2115451" cy="960352"/>
              <a:chOff x="6116549" y="1957706"/>
              <a:chExt cx="2820601" cy="1152423"/>
            </a:xfrm>
          </p:grpSpPr>
          <p:sp>
            <p:nvSpPr>
              <p:cNvPr id="12" name="矩形圖說文字 11"/>
              <p:cNvSpPr/>
              <p:nvPr/>
            </p:nvSpPr>
            <p:spPr>
              <a:xfrm>
                <a:off x="6116549" y="1999320"/>
                <a:ext cx="1427097" cy="513755"/>
              </a:xfrm>
              <a:prstGeom prst="wedgeRectCallout">
                <a:avLst>
                  <a:gd name="adj1" fmla="val 44473"/>
                  <a:gd name="adj2" fmla="val 103240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2200" kern="100" dirty="0">
                    <a:solidFill>
                      <a:srgbClr val="000000"/>
                    </a:solidFill>
                    <a:latin typeface="細明體"/>
                    <a:ea typeface="新細明體"/>
                    <a:cs typeface="Times New Roman"/>
                  </a:rPr>
                  <a:t>… </a:t>
                </a:r>
                <a:endParaRPr lang="zh-TW" altLang="en-US" sz="2200" kern="100" dirty="0"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14" name="文字方塊 461"/>
              <p:cNvSpPr txBox="1"/>
              <p:nvPr/>
            </p:nvSpPr>
            <p:spPr>
              <a:xfrm>
                <a:off x="8488685" y="1957706"/>
                <a:ext cx="448465" cy="492348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600" b="1" kern="100" dirty="0">
                    <a:solidFill>
                      <a:schemeClr val="tx1"/>
                    </a:solidFill>
                    <a:latin typeface="Times New Roman"/>
                    <a:ea typeface="新細明體"/>
                    <a:cs typeface="Times New Roman"/>
                  </a:rPr>
                  <a:t>2</a:t>
                </a:r>
                <a:endParaRPr lang="zh-TW" sz="3200" b="1" kern="100" dirty="0">
                  <a:solidFill>
                    <a:schemeClr val="tx1"/>
                  </a:solidFill>
                  <a:effectLst/>
                  <a:latin typeface="Times"/>
                  <a:ea typeface="新細明體"/>
                  <a:cs typeface="Times New Roman"/>
                </a:endParaRPr>
              </a:p>
            </p:txBody>
          </p:sp>
          <p:cxnSp>
            <p:nvCxnSpPr>
              <p:cNvPr id="17" name="直線單箭頭接點 16"/>
              <p:cNvCxnSpPr/>
              <p:nvPr/>
            </p:nvCxnSpPr>
            <p:spPr>
              <a:xfrm flipH="1" flipV="1">
                <a:off x="7797221" y="2371689"/>
                <a:ext cx="1133431" cy="7384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群組 43"/>
            <p:cNvGrpSpPr/>
            <p:nvPr/>
          </p:nvGrpSpPr>
          <p:grpSpPr>
            <a:xfrm>
              <a:off x="4563530" y="3180451"/>
              <a:ext cx="2139333" cy="1387409"/>
              <a:chOff x="6084706" y="3816540"/>
              <a:chExt cx="2852444" cy="1664891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084706" y="4701284"/>
                <a:ext cx="1712516" cy="78014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2200" kern="100">
                    <a:solidFill>
                      <a:srgbClr val="000000"/>
                    </a:solidFill>
                    <a:latin typeface="細明體"/>
                    <a:ea typeface="標楷體"/>
                    <a:cs typeface="Times New Roman"/>
                  </a:rPr>
                  <a:t>網站</a:t>
                </a:r>
                <a:endParaRPr lang="zh-TW" altLang="en-US" sz="2200" kern="100">
                  <a:latin typeface="細明體"/>
                  <a:ea typeface="新細明體"/>
                  <a:cs typeface="Times New Roman"/>
                </a:endParaRPr>
              </a:p>
            </p:txBody>
          </p:sp>
          <p:grpSp>
            <p:nvGrpSpPr>
              <p:cNvPr id="38" name="群組 37"/>
              <p:cNvGrpSpPr/>
              <p:nvPr/>
            </p:nvGrpSpPr>
            <p:grpSpPr>
              <a:xfrm>
                <a:off x="7911390" y="3816540"/>
                <a:ext cx="1025760" cy="1416862"/>
                <a:chOff x="7911390" y="3816540"/>
                <a:chExt cx="1025760" cy="1416862"/>
              </a:xfrm>
            </p:grpSpPr>
            <p:cxnSp>
              <p:nvCxnSpPr>
                <p:cNvPr id="20" name="直線單箭頭接點 19"/>
                <p:cNvCxnSpPr/>
                <p:nvPr/>
              </p:nvCxnSpPr>
              <p:spPr>
                <a:xfrm flipH="1">
                  <a:off x="7911390" y="3816540"/>
                  <a:ext cx="1019262" cy="124627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字方塊 753"/>
                <p:cNvSpPr txBox="1"/>
                <p:nvPr/>
              </p:nvSpPr>
              <p:spPr>
                <a:xfrm>
                  <a:off x="8488685" y="4741054"/>
                  <a:ext cx="448465" cy="49234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3600" b="1" kern="100" dirty="0">
                      <a:solidFill>
                        <a:schemeClr val="tx1"/>
                      </a:solidFill>
                      <a:latin typeface="Times New Roman"/>
                      <a:ea typeface="新細明體"/>
                      <a:cs typeface="Times New Roman"/>
                    </a:rPr>
                    <a:t>3</a:t>
                  </a:r>
                  <a:endParaRPr lang="zh-TW" altLang="en-US" sz="3600" b="1" kern="100" dirty="0">
                    <a:solidFill>
                      <a:schemeClr val="tx1"/>
                    </a:solidFill>
                    <a:latin typeface="細明體"/>
                    <a:ea typeface="新細明體"/>
                    <a:cs typeface="Times New Roman"/>
                  </a:endParaRPr>
                </a:p>
              </p:txBody>
            </p:sp>
          </p:grpSp>
        </p:grpSp>
        <p:grpSp>
          <p:nvGrpSpPr>
            <p:cNvPr id="41" name="群組 40"/>
            <p:cNvGrpSpPr/>
            <p:nvPr/>
          </p:nvGrpSpPr>
          <p:grpSpPr>
            <a:xfrm>
              <a:off x="1632651" y="3410317"/>
              <a:ext cx="1104196" cy="935548"/>
              <a:chOff x="2176867" y="4092380"/>
              <a:chExt cx="1472261" cy="1122658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2176867" y="4092380"/>
                <a:ext cx="1472261" cy="11226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字方塊 754"/>
              <p:cNvSpPr txBox="1"/>
              <p:nvPr/>
            </p:nvSpPr>
            <p:spPr>
              <a:xfrm>
                <a:off x="2393427" y="4703662"/>
                <a:ext cx="448465" cy="492348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600" b="1" kern="100" dirty="0">
                    <a:solidFill>
                      <a:schemeClr val="tx1"/>
                    </a:solidFill>
                    <a:latin typeface="Times New Roman"/>
                    <a:ea typeface="新細明體"/>
                    <a:cs typeface="Times New Roman"/>
                  </a:rPr>
                  <a:t>5</a:t>
                </a:r>
                <a:endParaRPr lang="zh-TW" altLang="en-US" sz="3600" b="1" kern="100" dirty="0">
                  <a:solidFill>
                    <a:schemeClr val="tx1"/>
                  </a:solidFill>
                  <a:latin typeface="細明體"/>
                  <a:ea typeface="新細明體"/>
                  <a:cs typeface="Times New Roman"/>
                </a:endParaRPr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2822177" y="3606304"/>
              <a:ext cx="1741352" cy="961556"/>
              <a:chOff x="3762904" y="4327564"/>
              <a:chExt cx="2321804" cy="1153867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762904" y="4701284"/>
                <a:ext cx="1579320" cy="78014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2200" kern="100" dirty="0">
                    <a:latin typeface="細明體"/>
                    <a:ea typeface="標楷體"/>
                    <a:cs typeface="Times New Roman"/>
                  </a:rPr>
                  <a:t>資料庫</a:t>
                </a:r>
                <a:endParaRPr lang="zh-TW" altLang="en-US" sz="2200" kern="100" dirty="0">
                  <a:latin typeface="細明體"/>
                  <a:ea typeface="新細明體"/>
                  <a:cs typeface="Times New Roman"/>
                </a:endParaRPr>
              </a:p>
            </p:txBody>
          </p:sp>
          <p:cxnSp>
            <p:nvCxnSpPr>
              <p:cNvPr id="22" name="直線單箭頭接點 21"/>
              <p:cNvCxnSpPr>
                <a:stCxn id="18" idx="1"/>
                <a:endCxn id="19" idx="3"/>
              </p:cNvCxnSpPr>
              <p:nvPr/>
            </p:nvCxnSpPr>
            <p:spPr>
              <a:xfrm flipH="1">
                <a:off x="5342225" y="5091357"/>
                <a:ext cx="74248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字方塊 756"/>
              <p:cNvSpPr txBox="1"/>
              <p:nvPr/>
            </p:nvSpPr>
            <p:spPr>
              <a:xfrm>
                <a:off x="5517971" y="4327564"/>
                <a:ext cx="448465" cy="492348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600" b="1" kern="100" dirty="0">
                    <a:solidFill>
                      <a:schemeClr val="tx1"/>
                    </a:solidFill>
                    <a:latin typeface="Times New Roman"/>
                    <a:ea typeface="新細明體"/>
                    <a:cs typeface="Times New Roman"/>
                  </a:rPr>
                  <a:t>4</a:t>
                </a:r>
                <a:endParaRPr lang="zh-TW" altLang="en-US" sz="3600" b="1" kern="100" dirty="0">
                  <a:solidFill>
                    <a:schemeClr val="tx1"/>
                  </a:solidFill>
                  <a:latin typeface="細明體"/>
                  <a:ea typeface="新細明體"/>
                  <a:cs typeface="Times New Roman"/>
                </a:endParaRPr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實驗</a:t>
            </a:r>
            <a:r>
              <a:rPr lang="zh-TW" altLang="en-US" dirty="0" smtClean="0"/>
              <a:t>設計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48264" y="6237312"/>
            <a:ext cx="2133600" cy="365125"/>
          </a:xfrm>
        </p:spPr>
        <p:txBody>
          <a:bodyPr/>
          <a:lstStyle/>
          <a:p>
            <a:fld id="{AB575B3B-EA60-4D21-AB30-9341A569671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115616" y="6237312"/>
            <a:ext cx="7110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u="sng" dirty="0"/>
              <a:t>Nielsen, J. (1994). Usability engineering. Access Online via Elsevier.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94615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74508"/>
            <a:ext cx="144104" cy="349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1323" tIns="35662" rIns="71323" bIns="35662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798869"/>
              </p:ext>
            </p:extLst>
          </p:nvPr>
        </p:nvGraphicFramePr>
        <p:xfrm>
          <a:off x="755576" y="1355170"/>
          <a:ext cx="7560840" cy="4090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工作表" r:id="rId4" imgW="5857919" imgH="3000313" progId="Excel.Sheet.8">
                  <p:embed/>
                </p:oleObj>
              </mc:Choice>
              <mc:Fallback>
                <p:oleObj name="工作表" r:id="rId4" imgW="5857919" imgH="300031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355170"/>
                        <a:ext cx="7560840" cy="40900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215930" y="5416175"/>
            <a:ext cx="6792154" cy="749129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ctr"/>
            <a:r>
              <a:rPr lang="zh-TW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根據受</a:t>
            </a:r>
            <a:r>
              <a:rPr lang="zh-TW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測者針對群組實際的回饋資訊各個群組之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/>
            <a:r>
              <a:rPr lang="zh-TW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查全率平均為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200" b="1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92.65</a:t>
            </a:r>
            <a:r>
              <a:rPr lang="en-US" altLang="zh-TW" sz="22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% 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和</a:t>
            </a:r>
            <a:r>
              <a:rPr lang="zh-TW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查準率平均為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200" b="1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90.42%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endParaRPr lang="zh-TW" altLang="en-US" sz="2200" b="1" dirty="0">
              <a:solidFill>
                <a:schemeClr val="tx2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評估</a:t>
            </a:r>
            <a:r>
              <a:rPr lang="zh-TW" altLang="en-US" dirty="0" smtClean="0">
                <a:cs typeface="Times New Roman" pitchFamily="18" charset="0"/>
              </a:rPr>
              <a:t>分析</a:t>
            </a:r>
            <a:endParaRPr lang="zh-TW" altLang="en-US" dirty="0"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48264" y="6309320"/>
            <a:ext cx="2133600" cy="365125"/>
          </a:xfrm>
        </p:spPr>
        <p:txBody>
          <a:bodyPr/>
          <a:lstStyle/>
          <a:p>
            <a:fld id="{AB575B3B-EA60-4D21-AB30-9341A569671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55268" y="6194107"/>
            <a:ext cx="66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err="1"/>
              <a:t>McAuley</a:t>
            </a:r>
            <a:r>
              <a:rPr lang="en-US" altLang="zh-TW" sz="1400" u="sng" dirty="0"/>
              <a:t>, J., &amp; </a:t>
            </a:r>
            <a:r>
              <a:rPr lang="en-US" altLang="zh-TW" sz="1400" u="sng" dirty="0" err="1"/>
              <a:t>Leskovec</a:t>
            </a:r>
            <a:r>
              <a:rPr lang="en-US" altLang="zh-TW" sz="1400" u="sng" dirty="0"/>
              <a:t>, J. (2012). Learning to discover social circles in ego networks. In Advances in Neural Information Processing Systems 25 (pp. 548-556</a:t>
            </a:r>
            <a:r>
              <a:rPr lang="en-US" altLang="zh-TW" sz="1400" u="sng" dirty="0" smtClean="0"/>
              <a:t>).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3453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8000" u="none" dirty="0" smtClean="0">
                <a:cs typeface="Times New Roman" pitchFamily="18" charset="0"/>
              </a:rPr>
              <a:t>結論</a:t>
            </a:r>
            <a:r>
              <a:rPr lang="en-US" altLang="zh-TW" sz="8000" u="none" dirty="0" smtClean="0">
                <a:cs typeface="Times New Roman" pitchFamily="18" charset="0"/>
              </a:rPr>
              <a:t/>
            </a:r>
            <a:br>
              <a:rPr lang="en-US" altLang="zh-TW" sz="8000" u="none" dirty="0" smtClean="0">
                <a:cs typeface="Times New Roman" pitchFamily="18" charset="0"/>
              </a:rPr>
            </a:br>
            <a:r>
              <a:rPr lang="en-US" altLang="zh-TW" sz="4800" u="none" dirty="0" smtClean="0">
                <a:cs typeface="Times New Roman" pitchFamily="18" charset="0"/>
              </a:rPr>
              <a:t/>
            </a:r>
            <a:br>
              <a:rPr lang="en-US" altLang="zh-TW" sz="4800" u="none" dirty="0" smtClean="0">
                <a:cs typeface="Times New Roman" pitchFamily="18" charset="0"/>
              </a:rPr>
            </a:br>
            <a:r>
              <a:rPr lang="en-US" altLang="zh-TW" sz="4800" u="none" dirty="0" smtClean="0">
                <a:effectLst/>
                <a:cs typeface="Times New Roman" pitchFamily="18" charset="0"/>
              </a:rPr>
              <a:t>(</a:t>
            </a:r>
            <a:r>
              <a:rPr lang="zh-TW" altLang="zh-TW" sz="4800" u="none" dirty="0" smtClean="0">
                <a:effectLst/>
                <a:cs typeface="Times New Roman" pitchFamily="18" charset="0"/>
              </a:rPr>
              <a:t>情境</a:t>
            </a:r>
            <a:r>
              <a:rPr lang="zh-TW" altLang="en-US" sz="4800" u="none" dirty="0" smtClean="0">
                <a:effectLst/>
                <a:cs typeface="Times New Roman" pitchFamily="18" charset="0"/>
              </a:rPr>
              <a:t>說明</a:t>
            </a:r>
            <a:r>
              <a:rPr lang="en-US" altLang="zh-TW" sz="4800" u="none" dirty="0" smtClean="0">
                <a:effectLst/>
                <a:cs typeface="Times New Roman" pitchFamily="18" charset="0"/>
              </a:rPr>
              <a:t>)</a:t>
            </a:r>
            <a:endParaRPr lang="zh-TW" altLang="en-US" sz="4800" u="none" dirty="0">
              <a:effectLst/>
            </a:endParaRPr>
          </a:p>
        </p:txBody>
      </p:sp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8244408" y="6107698"/>
            <a:ext cx="792088" cy="5379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B575B3B-EA60-4D21-AB30-9341A569671F}" type="slidenum">
              <a:rPr lang="zh-TW" altLang="en-US" sz="3200" b="1" i="1" smtClean="0">
                <a:latin typeface="Times New Roman" pitchFamily="18" charset="0"/>
                <a:cs typeface="Times New Roman" pitchFamily="18" charset="0"/>
              </a:rPr>
              <a:pPr algn="r"/>
              <a:t>33</a:t>
            </a:fld>
            <a:endParaRPr lang="zh-TW" altLang="en-US" sz="32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1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23528" y="5949280"/>
            <a:ext cx="80390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err="1"/>
              <a:t>Lampinen</a:t>
            </a:r>
            <a:r>
              <a:rPr lang="en-US" altLang="zh-TW" sz="1400" u="sng" dirty="0"/>
              <a:t>, A., </a:t>
            </a:r>
            <a:r>
              <a:rPr lang="en-US" altLang="zh-TW" sz="1400" u="sng" dirty="0" err="1"/>
              <a:t>Tamminen</a:t>
            </a:r>
            <a:r>
              <a:rPr lang="en-US" altLang="zh-TW" sz="1400" u="sng" dirty="0"/>
              <a:t>, S., &amp; </a:t>
            </a:r>
            <a:r>
              <a:rPr lang="en-US" altLang="zh-TW" sz="1400" u="sng" dirty="0" err="1"/>
              <a:t>Oulasvirta</a:t>
            </a:r>
            <a:r>
              <a:rPr lang="en-US" altLang="zh-TW" sz="1400" u="sng" dirty="0"/>
              <a:t>, A. (2009). All my people right here, right now: management of group co-presence on a social networking site. In Proceedings of the ACM 2009 international conference on Supporting group work (pp. 281-290). ACM.</a:t>
            </a:r>
            <a:endParaRPr lang="zh-TW" altLang="en-US" sz="1400" dirty="0"/>
          </a:p>
        </p:txBody>
      </p:sp>
      <p:sp>
        <p:nvSpPr>
          <p:cNvPr id="52" name="橢圓 51"/>
          <p:cNvSpPr/>
          <p:nvPr/>
        </p:nvSpPr>
        <p:spPr>
          <a:xfrm>
            <a:off x="5892713" y="-3584778"/>
            <a:ext cx="6248598" cy="819083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TW" altLang="en-US" sz="1400"/>
          </a:p>
        </p:txBody>
      </p:sp>
      <p:pic>
        <p:nvPicPr>
          <p:cNvPr id="4" name="Picture 2" descr="http://www.indezine.com/products/powerpoint/cool/images/peopleanimation_02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18705" y="692696"/>
            <a:ext cx="1666369" cy="465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51112" y="5452838"/>
            <a:ext cx="657000" cy="379797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zh-TW" altLang="en-US" sz="2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艾德</a:t>
            </a:r>
            <a:endParaRPr lang="en-US" altLang="zh-TW" sz="20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" name="流程圖: 程序 5"/>
          <p:cNvSpPr/>
          <p:nvPr/>
        </p:nvSpPr>
        <p:spPr>
          <a:xfrm>
            <a:off x="1604374" y="1234208"/>
            <a:ext cx="3100388" cy="3371850"/>
          </a:xfrm>
          <a:prstGeom prst="flowChartProcess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TW" altLang="en-US" sz="1400" b="1"/>
          </a:p>
        </p:txBody>
      </p:sp>
      <p:sp>
        <p:nvSpPr>
          <p:cNvPr id="7" name="流程圖: 程序 6"/>
          <p:cNvSpPr/>
          <p:nvPr/>
        </p:nvSpPr>
        <p:spPr>
          <a:xfrm>
            <a:off x="1604374" y="1215158"/>
            <a:ext cx="3100388" cy="323850"/>
          </a:xfrm>
          <a:prstGeom prst="flowChartProcess">
            <a:avLst/>
          </a:prstGeom>
          <a:solidFill>
            <a:schemeClr val="tx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r>
              <a:rPr lang="zh-TW" altLang="en-US" sz="1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論文系統</a:t>
            </a:r>
            <a:endParaRPr lang="zh-TW" altLang="en-US" sz="14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流程圖: 程序 8"/>
          <p:cNvSpPr/>
          <p:nvPr/>
        </p:nvSpPr>
        <p:spPr>
          <a:xfrm>
            <a:off x="2218737" y="2053358"/>
            <a:ext cx="1857375" cy="1847850"/>
          </a:xfrm>
          <a:prstGeom prst="flowChartProcess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考量互斥因子之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自動分群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機制</a:t>
            </a:r>
            <a:endParaRPr lang="en-US" altLang="zh-TW" sz="1600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endParaRPr lang="en-US" altLang="zh-TW" sz="16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endParaRPr lang="en-US" altLang="zh-TW" sz="1600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endParaRPr lang="zh-TW" altLang="en-US" sz="16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1" name="直線單箭頭接點 10"/>
          <p:cNvCxnSpPr>
            <a:stCxn id="12" idx="3"/>
          </p:cNvCxnSpPr>
          <p:nvPr/>
        </p:nvCxnSpPr>
        <p:spPr>
          <a:xfrm>
            <a:off x="1210622" y="2937830"/>
            <a:ext cx="1611161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3"/>
          </p:cNvCxnSpPr>
          <p:nvPr/>
        </p:nvCxnSpPr>
        <p:spPr>
          <a:xfrm>
            <a:off x="4076113" y="2977283"/>
            <a:ext cx="1219057" cy="131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摺角紙張 28"/>
          <p:cNvSpPr/>
          <p:nvPr/>
        </p:nvSpPr>
        <p:spPr>
          <a:xfrm>
            <a:off x="6933148" y="1521102"/>
            <a:ext cx="595033" cy="941294"/>
          </a:xfrm>
          <a:prstGeom prst="foldedCorne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朋友名單</a:t>
            </a:r>
          </a:p>
        </p:txBody>
      </p:sp>
      <p:sp>
        <p:nvSpPr>
          <p:cNvPr id="30" name="摺角紙張 29"/>
          <p:cNvSpPr/>
          <p:nvPr/>
        </p:nvSpPr>
        <p:spPr>
          <a:xfrm>
            <a:off x="7168892" y="1929051"/>
            <a:ext cx="595033" cy="941294"/>
          </a:xfrm>
          <a:prstGeom prst="foldedCorner">
            <a:avLst/>
          </a:prstGeom>
          <a:solidFill>
            <a:schemeClr val="bg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1" name="摺角紙張 30"/>
          <p:cNvSpPr/>
          <p:nvPr/>
        </p:nvSpPr>
        <p:spPr>
          <a:xfrm>
            <a:off x="7485317" y="2384515"/>
            <a:ext cx="595033" cy="941294"/>
          </a:xfrm>
          <a:prstGeom prst="foldedCorne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朋友名單</a:t>
            </a:r>
          </a:p>
        </p:txBody>
      </p:sp>
      <p:sp>
        <p:nvSpPr>
          <p:cNvPr id="32" name="摺角紙張 31"/>
          <p:cNvSpPr/>
          <p:nvPr/>
        </p:nvSpPr>
        <p:spPr>
          <a:xfrm>
            <a:off x="7763924" y="2778348"/>
            <a:ext cx="595033" cy="941294"/>
          </a:xfrm>
          <a:prstGeom prst="foldedCorne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朋友名單</a:t>
            </a:r>
          </a:p>
        </p:txBody>
      </p:sp>
      <p:sp>
        <p:nvSpPr>
          <p:cNvPr id="33" name="摺角紙張 32"/>
          <p:cNvSpPr/>
          <p:nvPr/>
        </p:nvSpPr>
        <p:spPr>
          <a:xfrm>
            <a:off x="8080348" y="3155533"/>
            <a:ext cx="595033" cy="941294"/>
          </a:xfrm>
          <a:prstGeom prst="foldedCorner">
            <a:avLst/>
          </a:prstGeom>
          <a:solidFill>
            <a:schemeClr val="bg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4" name="摺角紙張 33"/>
          <p:cNvSpPr/>
          <p:nvPr/>
        </p:nvSpPr>
        <p:spPr>
          <a:xfrm>
            <a:off x="8362735" y="3411534"/>
            <a:ext cx="595033" cy="941294"/>
          </a:xfrm>
          <a:prstGeom prst="foldedCorne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朋友名單</a:t>
            </a:r>
          </a:p>
        </p:txBody>
      </p:sp>
      <p:grpSp>
        <p:nvGrpSpPr>
          <p:cNvPr id="46" name="群組 45"/>
          <p:cNvGrpSpPr/>
          <p:nvPr/>
        </p:nvGrpSpPr>
        <p:grpSpPr>
          <a:xfrm>
            <a:off x="5892712" y="2511006"/>
            <a:ext cx="1452262" cy="481994"/>
            <a:chOff x="7856949" y="2511001"/>
            <a:chExt cx="1936349" cy="481993"/>
          </a:xfrm>
        </p:grpSpPr>
        <p:cxnSp>
          <p:nvCxnSpPr>
            <p:cNvPr id="47" name="直線單箭頭接點 46"/>
            <p:cNvCxnSpPr>
              <a:stCxn id="16" idx="0"/>
            </p:cNvCxnSpPr>
            <p:nvPr/>
          </p:nvCxnSpPr>
          <p:spPr>
            <a:xfrm flipV="1">
              <a:off x="7856949" y="2974592"/>
              <a:ext cx="1936349" cy="18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/>
            <p:cNvSpPr txBox="1"/>
            <p:nvPr/>
          </p:nvSpPr>
          <p:spPr>
            <a:xfrm>
              <a:off x="8728888" y="2511001"/>
              <a:ext cx="72498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latin typeface="標楷體" pitchFamily="65" charset="-120"/>
                  <a:ea typeface="標楷體" pitchFamily="65" charset="-120"/>
                </a:rPr>
                <a:t>選擇</a:t>
              </a:r>
              <a:endParaRPr lang="zh-TW" altLang="en-US" sz="1400" b="1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49" name="文字方塊 48"/>
          <p:cNvSpPr txBox="1"/>
          <p:nvPr/>
        </p:nvSpPr>
        <p:spPr>
          <a:xfrm>
            <a:off x="1712342" y="2472389"/>
            <a:ext cx="503112" cy="287464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r>
              <a:rPr lang="zh-TW" altLang="en-US" sz="1400" b="1" dirty="0" smtClean="0">
                <a:latin typeface="標楷體" pitchFamily="65" charset="-120"/>
                <a:ea typeface="標楷體" pitchFamily="65" charset="-120"/>
              </a:rPr>
              <a:t>同意</a:t>
            </a:r>
            <a:endParaRPr lang="zh-TW" altLang="en-US" sz="14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摺角紙張 11"/>
          <p:cNvSpPr/>
          <p:nvPr/>
        </p:nvSpPr>
        <p:spPr>
          <a:xfrm>
            <a:off x="109403" y="2149849"/>
            <a:ext cx="1101218" cy="1575962"/>
          </a:xfrm>
          <a:prstGeom prst="foldedCorne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朋友</a:t>
            </a:r>
            <a:r>
              <a:rPr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相關資訊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6247629" y="119589"/>
            <a:ext cx="2716859" cy="441352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r>
              <a:rPr lang="en-US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Facebook </a:t>
            </a:r>
            <a:r>
              <a:rPr lang="zh-TW" altLang="en-US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社群網站</a:t>
            </a:r>
          </a:p>
        </p:txBody>
      </p:sp>
      <p:sp>
        <p:nvSpPr>
          <p:cNvPr id="13" name="摺角紙張 12"/>
          <p:cNvSpPr/>
          <p:nvPr/>
        </p:nvSpPr>
        <p:spPr>
          <a:xfrm>
            <a:off x="4764421" y="1656371"/>
            <a:ext cx="595033" cy="941294"/>
          </a:xfrm>
          <a:prstGeom prst="foldedCorne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群組</a:t>
            </a:r>
          </a:p>
        </p:txBody>
      </p:sp>
      <p:sp>
        <p:nvSpPr>
          <p:cNvPr id="14" name="摺角紙張 13"/>
          <p:cNvSpPr/>
          <p:nvPr/>
        </p:nvSpPr>
        <p:spPr>
          <a:xfrm>
            <a:off x="5000164" y="2143696"/>
            <a:ext cx="595033" cy="941294"/>
          </a:xfrm>
          <a:prstGeom prst="foldedCorne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群組</a:t>
            </a:r>
          </a:p>
        </p:txBody>
      </p:sp>
      <p:sp>
        <p:nvSpPr>
          <p:cNvPr id="15" name="摺角紙張 14"/>
          <p:cNvSpPr/>
          <p:nvPr/>
        </p:nvSpPr>
        <p:spPr>
          <a:xfrm>
            <a:off x="5316589" y="2599161"/>
            <a:ext cx="595033" cy="941294"/>
          </a:xfrm>
          <a:prstGeom prst="foldedCorne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群組</a:t>
            </a:r>
          </a:p>
        </p:txBody>
      </p:sp>
      <p:sp>
        <p:nvSpPr>
          <p:cNvPr id="16" name="摺角紙張 15"/>
          <p:cNvSpPr/>
          <p:nvPr/>
        </p:nvSpPr>
        <p:spPr>
          <a:xfrm>
            <a:off x="5595196" y="2992995"/>
            <a:ext cx="595033" cy="941294"/>
          </a:xfrm>
          <a:prstGeom prst="foldedCorne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群組</a:t>
            </a:r>
          </a:p>
        </p:txBody>
      </p:sp>
      <p:sp>
        <p:nvSpPr>
          <p:cNvPr id="17" name="摺角紙張 16"/>
          <p:cNvSpPr/>
          <p:nvPr/>
        </p:nvSpPr>
        <p:spPr>
          <a:xfrm>
            <a:off x="5911621" y="3370179"/>
            <a:ext cx="595033" cy="941294"/>
          </a:xfrm>
          <a:prstGeom prst="foldedCorne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群組</a:t>
            </a:r>
          </a:p>
        </p:txBody>
      </p:sp>
      <p:sp>
        <p:nvSpPr>
          <p:cNvPr id="21" name="摺角紙張 20"/>
          <p:cNvSpPr/>
          <p:nvPr/>
        </p:nvSpPr>
        <p:spPr>
          <a:xfrm>
            <a:off x="6194008" y="3626181"/>
            <a:ext cx="595033" cy="941294"/>
          </a:xfrm>
          <a:prstGeom prst="foldedCorne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群組</a:t>
            </a:r>
          </a:p>
          <a:p>
            <a:pPr algn="ctr"/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411760" y="3084990"/>
            <a:ext cx="1440160" cy="640821"/>
          </a:xfrm>
          <a:prstGeom prst="rect">
            <a:avLst/>
          </a:prstGeom>
          <a:solidFill>
            <a:schemeClr val="bg1"/>
          </a:solidFill>
          <a:ln w="28575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互斥因子</a:t>
            </a:r>
            <a:r>
              <a:rPr lang="en-US" altLang="zh-TW" b="1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b="1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</a:br>
            <a:r>
              <a:rPr lang="zh-TW" altLang="en-US" b="1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條件設定</a:t>
            </a:r>
            <a:endParaRPr lang="zh-TW" altLang="en-US" b="1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3" name="橢圓形圖說文字 22"/>
          <p:cNvSpPr/>
          <p:nvPr/>
        </p:nvSpPr>
        <p:spPr>
          <a:xfrm>
            <a:off x="1403648" y="508408"/>
            <a:ext cx="7415749" cy="5080832"/>
          </a:xfrm>
          <a:prstGeom prst="wedgeEllipseCallout">
            <a:avLst>
              <a:gd name="adj1" fmla="val -54145"/>
              <a:gd name="adj2" fmla="val -3076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群組</a:t>
            </a:r>
            <a:r>
              <a:rPr lang="zh-TW" altLang="en-US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中有</a:t>
            </a:r>
            <a:r>
              <a:rPr lang="zh-TW" altLang="zh-TW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44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92.65% </a:t>
            </a:r>
            <a:r>
              <a:rPr lang="zh-TW" altLang="en-US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朋友</a:t>
            </a:r>
            <a:r>
              <a:rPr lang="en-US" altLang="zh-TW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是</a:t>
            </a:r>
            <a:r>
              <a:rPr lang="zh-TW" altLang="en-US" sz="32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相關</a:t>
            </a:r>
            <a:r>
              <a:rPr lang="zh-TW" altLang="en-US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的資訊</a:t>
            </a:r>
            <a:endParaRPr lang="en-US" altLang="zh-TW" sz="3200" dirty="0" smtClean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群組</a:t>
            </a:r>
            <a:r>
              <a:rPr lang="zh-TW" altLang="zh-TW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中有</a:t>
            </a:r>
            <a:r>
              <a:rPr lang="en-US" altLang="zh-TW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44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90.42%</a:t>
            </a:r>
            <a:r>
              <a:rPr lang="zh-TW" altLang="zh-TW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朋友</a:t>
            </a:r>
            <a:r>
              <a:rPr lang="en-US" altLang="zh-TW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是</a:t>
            </a:r>
            <a:r>
              <a:rPr lang="zh-TW" altLang="en-US" sz="32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準確</a:t>
            </a:r>
            <a:r>
              <a:rPr lang="zh-TW" altLang="en-US" sz="3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的資訊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4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7.40741E-7 L 0.26366 0.00278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7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9" grpId="2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49" grpId="0"/>
      <p:bldP spid="49" grpId="1"/>
      <p:bldP spid="12" grpId="0" animBg="1"/>
      <p:bldP spid="12" grpId="1" animBg="1"/>
      <p:bldP spid="12" grpId="2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1" grpId="0" animBg="1"/>
      <p:bldP spid="21" grpId="1" animBg="1"/>
      <p:bldP spid="2" grpId="0" animBg="1"/>
      <p:bldP spid="2" grpId="1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51520" y="1340769"/>
            <a:ext cx="8712968" cy="46805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TW" altLang="en-US" sz="3600" b="0" dirty="0">
                <a:cs typeface="Times New Roman" pitchFamily="18" charset="0"/>
              </a:rPr>
              <a:t>本研究依據朋友之間衝突關係，提出</a:t>
            </a:r>
            <a:r>
              <a:rPr lang="zh-TW" altLang="en-US" sz="3600" dirty="0">
                <a:solidFill>
                  <a:schemeClr val="tx2"/>
                </a:solidFill>
                <a:cs typeface="Times New Roman" pitchFamily="18" charset="0"/>
              </a:rPr>
              <a:t>考量互斥因子之自動分群機制</a:t>
            </a:r>
            <a:r>
              <a:rPr lang="zh-TW" altLang="en-US" sz="3600" b="0" dirty="0" smtClean="0">
                <a:cs typeface="Times New Roman" pitchFamily="18" charset="0"/>
              </a:rPr>
              <a:t>，並且</a:t>
            </a:r>
            <a:r>
              <a:rPr lang="zh-TW" altLang="en-US" sz="3600" b="0" dirty="0">
                <a:cs typeface="Times New Roman" pitchFamily="18" charset="0"/>
              </a:rPr>
              <a:t>根據</a:t>
            </a:r>
            <a:r>
              <a:rPr lang="zh-TW" altLang="en-US" sz="3600" b="0" dirty="0" smtClean="0">
                <a:cs typeface="Times New Roman" pitchFamily="18" charset="0"/>
              </a:rPr>
              <a:t>使用者回饋的資訊得知，透過考量互斥因子之自動分群機制產生</a:t>
            </a:r>
            <a:r>
              <a:rPr lang="zh-TW" altLang="en-US" sz="3600" b="0" dirty="0">
                <a:cs typeface="Times New Roman" pitchFamily="18" charset="0"/>
              </a:rPr>
              <a:t>群組中</a:t>
            </a:r>
            <a:r>
              <a:rPr lang="zh-TW" altLang="en-US" sz="3600" dirty="0" smtClean="0">
                <a:solidFill>
                  <a:schemeClr val="tx2"/>
                </a:solidFill>
                <a:cs typeface="Times New Roman" pitchFamily="18" charset="0"/>
              </a:rPr>
              <a:t>有 </a:t>
            </a:r>
            <a:r>
              <a:rPr lang="en-US" altLang="zh-TW" sz="3600" dirty="0">
                <a:solidFill>
                  <a:schemeClr val="tx2"/>
                </a:solidFill>
                <a:cs typeface="Times New Roman" pitchFamily="18" charset="0"/>
              </a:rPr>
              <a:t>92.65% </a:t>
            </a:r>
            <a:r>
              <a:rPr lang="zh-TW" altLang="en-US" sz="3600" dirty="0">
                <a:solidFill>
                  <a:schemeClr val="tx2"/>
                </a:solidFill>
                <a:cs typeface="Times New Roman" pitchFamily="18" charset="0"/>
              </a:rPr>
              <a:t>朋友是相關的</a:t>
            </a:r>
            <a:r>
              <a:rPr lang="zh-TW" altLang="en-US" sz="3600" dirty="0" smtClean="0">
                <a:solidFill>
                  <a:schemeClr val="tx2"/>
                </a:solidFill>
                <a:cs typeface="Times New Roman" pitchFamily="18" charset="0"/>
              </a:rPr>
              <a:t>資訊</a:t>
            </a:r>
            <a:r>
              <a:rPr lang="zh-TW" altLang="en-US" sz="3600" b="0" dirty="0" smtClean="0">
                <a:cs typeface="Times New Roman" pitchFamily="18" charset="0"/>
              </a:rPr>
              <a:t>以及群</a:t>
            </a:r>
            <a:r>
              <a:rPr lang="zh-TW" altLang="en-US" sz="3600" b="0" dirty="0">
                <a:cs typeface="Times New Roman" pitchFamily="18" charset="0"/>
              </a:rPr>
              <a:t>組中</a:t>
            </a:r>
            <a:r>
              <a:rPr lang="zh-TW" altLang="en-US" sz="3600" dirty="0" smtClean="0">
                <a:solidFill>
                  <a:schemeClr val="tx2"/>
                </a:solidFill>
                <a:cs typeface="Times New Roman" pitchFamily="18" charset="0"/>
              </a:rPr>
              <a:t>有 </a:t>
            </a:r>
            <a:r>
              <a:rPr lang="en-US" altLang="zh-TW" sz="3600" dirty="0" smtClean="0">
                <a:solidFill>
                  <a:schemeClr val="tx2"/>
                </a:solidFill>
                <a:cs typeface="Times New Roman" pitchFamily="18" charset="0"/>
              </a:rPr>
              <a:t>90.42</a:t>
            </a:r>
            <a:r>
              <a:rPr lang="en-US" altLang="zh-TW" sz="3600" dirty="0">
                <a:solidFill>
                  <a:schemeClr val="tx2"/>
                </a:solidFill>
                <a:cs typeface="Times New Roman" pitchFamily="18" charset="0"/>
              </a:rPr>
              <a:t>% </a:t>
            </a:r>
            <a:r>
              <a:rPr lang="zh-TW" altLang="en-US" sz="3600" dirty="0">
                <a:solidFill>
                  <a:schemeClr val="tx2"/>
                </a:solidFill>
                <a:cs typeface="Times New Roman" pitchFamily="18" charset="0"/>
              </a:rPr>
              <a:t>朋友是準確的</a:t>
            </a:r>
            <a:r>
              <a:rPr lang="zh-TW" altLang="en-US" sz="3600" dirty="0" smtClean="0">
                <a:solidFill>
                  <a:schemeClr val="tx2"/>
                </a:solidFill>
                <a:cs typeface="Times New Roman" pitchFamily="18" charset="0"/>
              </a:rPr>
              <a:t>資訊</a:t>
            </a:r>
            <a:r>
              <a:rPr lang="zh-TW" altLang="en-US" sz="3600" b="0" dirty="0" smtClean="0">
                <a:cs typeface="Times New Roman" pitchFamily="18" charset="0"/>
              </a:rPr>
              <a:t>。</a:t>
            </a:r>
            <a:endParaRPr lang="zh-TW" altLang="en-US" sz="3600" b="0" dirty="0">
              <a:cs typeface="Times New Roman" pitchFamily="18" charset="0"/>
            </a:endParaRPr>
          </a:p>
          <a:p>
            <a:pPr algn="just"/>
            <a:endParaRPr lang="zh-TW" altLang="en-US" sz="3600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36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9592" y="2651314"/>
            <a:ext cx="8136904" cy="1362076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TW" altLang="en-US" sz="4800" u="none" dirty="0" smtClean="0"/>
              <a:t>報告完畢</a:t>
            </a:r>
            <a:r>
              <a:rPr lang="en-US" altLang="zh-TW" sz="4800" u="none" dirty="0" smtClean="0"/>
              <a:t/>
            </a:r>
            <a:br>
              <a:rPr lang="en-US" altLang="zh-TW" sz="4800" u="none" dirty="0" smtClean="0"/>
            </a:br>
            <a:r>
              <a:rPr lang="zh-TW" altLang="en-US" sz="4800" u="none" dirty="0" smtClean="0"/>
              <a:t>感謝各位老師</a:t>
            </a:r>
            <a:r>
              <a:rPr lang="zh-TW" altLang="en-US" sz="4800" u="none" dirty="0" smtClean="0"/>
              <a:t>聆聽</a:t>
            </a:r>
            <a:r>
              <a:rPr lang="en-US" altLang="zh-TW" sz="4800" u="none" dirty="0"/>
              <a:t/>
            </a:r>
            <a:br>
              <a:rPr lang="en-US" altLang="zh-TW" sz="4800" u="none" dirty="0"/>
            </a:br>
            <a:r>
              <a:rPr lang="zh-TW" altLang="en-US" sz="4800" u="none" dirty="0"/>
              <a:t>敬請指教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07504" y="131451"/>
            <a:ext cx="3240360" cy="660562"/>
            <a:chOff x="107950" y="90488"/>
            <a:chExt cx="3032125" cy="530225"/>
          </a:xfrm>
        </p:grpSpPr>
        <p:pic>
          <p:nvPicPr>
            <p:cNvPr id="6" name="圖片 5" descr="Taiwan_Tech_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750" y="90488"/>
              <a:ext cx="2600325" cy="53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圖片 6" descr="logo_s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950" y="98425"/>
              <a:ext cx="503238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805921" y="469434"/>
            <a:ext cx="7270477" cy="502908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 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2011 </a:t>
            </a:r>
            <a:r>
              <a:rPr lang="zh-TW" altLang="en-US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 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Facebook </a:t>
            </a:r>
            <a:r>
              <a:rPr lang="zh-TW" altLang="en-US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社群網站提出智慧型清單</a:t>
            </a:r>
          </a:p>
        </p:txBody>
      </p:sp>
      <p:sp>
        <p:nvSpPr>
          <p:cNvPr id="7" name="矩形 6"/>
          <p:cNvSpPr/>
          <p:nvPr/>
        </p:nvSpPr>
        <p:spPr>
          <a:xfrm>
            <a:off x="782562" y="3315690"/>
            <a:ext cx="6746809" cy="5029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 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 </a:t>
            </a:r>
            <a:r>
              <a:rPr lang="zh-CN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Liu </a:t>
            </a:r>
            <a:r>
              <a:rPr lang="zh-CN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學者</a:t>
            </a:r>
            <a:r>
              <a:rPr lang="zh-TW" altLang="en-US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提出朋友名單管理工具</a:t>
            </a:r>
          </a:p>
        </p:txBody>
      </p:sp>
      <p:sp>
        <p:nvSpPr>
          <p:cNvPr id="8" name="矩形 7"/>
          <p:cNvSpPr/>
          <p:nvPr/>
        </p:nvSpPr>
        <p:spPr>
          <a:xfrm>
            <a:off x="323528" y="5277920"/>
            <a:ext cx="8411135" cy="50290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algn="r"/>
            <a:r>
              <a:rPr lang="en-US" altLang="zh-TW" sz="1400" dirty="0"/>
              <a:t>Liu, Y., </a:t>
            </a:r>
            <a:r>
              <a:rPr lang="en-US" altLang="zh-TW" sz="1400" dirty="0" err="1"/>
              <a:t>Viswanath</a:t>
            </a:r>
            <a:r>
              <a:rPr lang="en-US" altLang="zh-TW" sz="1400" dirty="0"/>
              <a:t>, B., </a:t>
            </a:r>
            <a:r>
              <a:rPr lang="en-US" altLang="zh-TW" sz="1400" dirty="0" err="1"/>
              <a:t>Mondal</a:t>
            </a:r>
            <a:r>
              <a:rPr lang="en-US" altLang="zh-TW" sz="1400" dirty="0"/>
              <a:t>, M., </a:t>
            </a:r>
            <a:r>
              <a:rPr lang="en-US" altLang="zh-TW" sz="1400" dirty="0" err="1"/>
              <a:t>Gummadi</a:t>
            </a:r>
            <a:r>
              <a:rPr lang="en-US" altLang="zh-TW" sz="1400" dirty="0"/>
              <a:t>, K. P., &amp; </a:t>
            </a:r>
            <a:r>
              <a:rPr lang="en-US" altLang="zh-TW" sz="1400" dirty="0" err="1"/>
              <a:t>Mislove</a:t>
            </a:r>
            <a:r>
              <a:rPr lang="en-US" altLang="zh-TW" sz="1400" dirty="0"/>
              <a:t>, A. (2012, April). Simplifying </a:t>
            </a:r>
            <a:r>
              <a:rPr lang="en-US" altLang="zh-TW" sz="1400" dirty="0" err="1"/>
              <a:t>friendlist</a:t>
            </a:r>
            <a:r>
              <a:rPr lang="en-US" altLang="zh-TW" sz="1400" dirty="0"/>
              <a:t> management. In Proceedings of the 21st international conference companion on World Wide Web (pp. 385-388). ACM.</a:t>
            </a:r>
            <a:endParaRPr lang="zh-TW" altLang="zh-TW" sz="1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193141" y="1348837"/>
            <a:ext cx="6607347" cy="718351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r>
              <a:rPr lang="zh-TW" altLang="en-US" sz="4200" b="1" dirty="0">
                <a:latin typeface="標楷體" pitchFamily="65" charset="-120"/>
                <a:ea typeface="標楷體" pitchFamily="65" charset="-120"/>
              </a:rPr>
              <a:t>基於</a:t>
            </a:r>
            <a:r>
              <a:rPr lang="en-US" altLang="zh-TW" sz="4200" b="1" dirty="0">
                <a:latin typeface="標楷體" pitchFamily="65" charset="-120"/>
                <a:ea typeface="標楷體" pitchFamily="65" charset="-120"/>
              </a:rPr>
              <a:t>”</a:t>
            </a:r>
            <a:r>
              <a:rPr lang="zh-TW" altLang="en-US" sz="4200" b="1" dirty="0">
                <a:latin typeface="標楷體" pitchFamily="65" charset="-120"/>
                <a:ea typeface="標楷體" pitchFamily="65" charset="-120"/>
              </a:rPr>
              <a:t>個人資訊</a:t>
            </a:r>
            <a:r>
              <a:rPr lang="en-US" altLang="zh-TW" sz="4200" b="1" dirty="0">
                <a:latin typeface="標楷體" pitchFamily="65" charset="-120"/>
                <a:ea typeface="標楷體" pitchFamily="65" charset="-120"/>
              </a:rPr>
              <a:t>”</a:t>
            </a:r>
            <a:r>
              <a:rPr lang="zh-TW" altLang="en-US" sz="4200" b="1" dirty="0">
                <a:latin typeface="標楷體" pitchFamily="65" charset="-120"/>
                <a:ea typeface="標楷體" pitchFamily="65" charset="-120"/>
              </a:rPr>
              <a:t>進行分類</a:t>
            </a:r>
          </a:p>
        </p:txBody>
      </p:sp>
      <p:sp>
        <p:nvSpPr>
          <p:cNvPr id="10" name="矩形 9"/>
          <p:cNvSpPr/>
          <p:nvPr/>
        </p:nvSpPr>
        <p:spPr>
          <a:xfrm>
            <a:off x="2411761" y="2642933"/>
            <a:ext cx="6451805" cy="287464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algn="r"/>
            <a:r>
              <a:rPr lang="en-US" altLang="zh-TW" sz="1400" dirty="0"/>
              <a:t>Li, W. (2012). Research on the design of social spheres in social network sites.</a:t>
            </a:r>
            <a:endParaRPr lang="zh-TW" altLang="zh-TW" sz="1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654531" y="4085007"/>
            <a:ext cx="7145956" cy="718351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r>
              <a:rPr lang="zh-TW" altLang="en-US" sz="4200" b="1" dirty="0">
                <a:latin typeface="標楷體" pitchFamily="65" charset="-120"/>
                <a:ea typeface="標楷體" pitchFamily="65" charset="-120"/>
              </a:rPr>
              <a:t>基於</a:t>
            </a:r>
            <a:r>
              <a:rPr lang="en-US" altLang="zh-TW" sz="4200" b="1" dirty="0">
                <a:latin typeface="標楷體" pitchFamily="65" charset="-120"/>
                <a:ea typeface="標楷體" pitchFamily="65" charset="-120"/>
              </a:rPr>
              <a:t>”</a:t>
            </a:r>
            <a:r>
              <a:rPr lang="zh-TW" altLang="en-US" sz="4200" b="1" dirty="0">
                <a:latin typeface="標楷體" pitchFamily="65" charset="-120"/>
                <a:ea typeface="標楷體" pitchFamily="65" charset="-120"/>
              </a:rPr>
              <a:t>分群演算法</a:t>
            </a:r>
            <a:r>
              <a:rPr lang="en-US" altLang="zh-TW" sz="4200" b="1" dirty="0">
                <a:latin typeface="標楷體" pitchFamily="65" charset="-120"/>
                <a:ea typeface="標楷體" pitchFamily="65" charset="-120"/>
              </a:rPr>
              <a:t>”</a:t>
            </a:r>
            <a:r>
              <a:rPr lang="zh-TW" altLang="en-US" sz="4200" b="1" dirty="0">
                <a:latin typeface="標楷體" pitchFamily="65" charset="-120"/>
                <a:ea typeface="標楷體" pitchFamily="65" charset="-120"/>
              </a:rPr>
              <a:t>進行分群</a:t>
            </a:r>
          </a:p>
        </p:txBody>
      </p:sp>
    </p:spTree>
    <p:extLst>
      <p:ext uri="{BB962C8B-B14F-4D97-AF65-F5344CB8AC3E}">
        <p14:creationId xmlns:p14="http://schemas.microsoft.com/office/powerpoint/2010/main" val="27399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841" y="696143"/>
            <a:ext cx="8061512" cy="1226183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zh-TW" altLang="en-US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 </a:t>
            </a:r>
            <a:r>
              <a:rPr lang="en-US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1994 </a:t>
            </a:r>
            <a:r>
              <a:rPr lang="zh-TW" altLang="en-US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 </a:t>
            </a:r>
            <a:r>
              <a:rPr lang="en-US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Wasserman </a:t>
            </a:r>
            <a:r>
              <a:rPr lang="zh-TW" altLang="en-US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學者</a:t>
            </a:r>
            <a:r>
              <a:rPr lang="zh-TW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源自於社群網路分析</a:t>
            </a:r>
            <a:r>
              <a:rPr lang="zh-TW" altLang="en-US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</a:t>
            </a:r>
            <a:r>
              <a:rPr lang="zh-TW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的凝聚子群的分析。主要是針對社群網路中某些行動者</a:t>
            </a:r>
            <a:r>
              <a:rPr lang="en-US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之間的關係</a:t>
            </a:r>
            <a:r>
              <a:rPr lang="en-US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會特別緊密，以至於凝聚成一個群組</a:t>
            </a:r>
            <a:r>
              <a:rPr lang="zh-TW" altLang="en-US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652182" y="2795681"/>
            <a:ext cx="8021170" cy="62601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r"/>
            <a:r>
              <a:rPr lang="en-US" altLang="zh-TW" u="sng" dirty="0"/>
              <a:t>Wasserman, S., &amp; Faust, K. (1994). Social network analysis: Methods and applications (Vol. 8). Cambridge university press.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2183" y="3967319"/>
            <a:ext cx="8021171" cy="1226183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zh-TW" altLang="en-US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 </a:t>
            </a:r>
            <a:r>
              <a:rPr lang="en-US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2010 </a:t>
            </a:r>
            <a:r>
              <a:rPr lang="zh-TW" altLang="en-US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 </a:t>
            </a:r>
            <a:r>
              <a:rPr lang="en-US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Tang </a:t>
            </a:r>
            <a:r>
              <a:rPr lang="zh-TW" altLang="en-US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學者提出</a:t>
            </a:r>
            <a:r>
              <a:rPr lang="zh-TW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所謂群組</a:t>
            </a:r>
            <a:r>
              <a:rPr lang="en-US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在不同的研究領域會有不同的解釋與定義，包括子群、社群、叢集</a:t>
            </a:r>
            <a:r>
              <a:rPr lang="en-US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和模組</a:t>
            </a:r>
            <a:r>
              <a:rPr lang="en-US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等解釋</a:t>
            </a:r>
            <a:r>
              <a:rPr lang="zh-TW" altLang="en-US" sz="25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652183" y="5627515"/>
            <a:ext cx="8021171" cy="62601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algn="r"/>
            <a:r>
              <a:rPr lang="en-US" altLang="zh-TW" u="sng" dirty="0"/>
              <a:t>Tang, L., &amp; Liu, H. (2010). Community detection and mining in social media. Synthesis Lectures on Data Mining and Knowledge Discovery, 2(1), 1-137.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92855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jitu5.com/uploads/allimg/120704/201988-120F4102113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555" y="2339221"/>
            <a:ext cx="4475197" cy="34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indezine.com/products/powerpoint/cool/images/peopleanimation_02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6040" y="1089940"/>
            <a:ext cx="1666369" cy="465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形圖說文字 5"/>
          <p:cNvSpPr/>
          <p:nvPr/>
        </p:nvSpPr>
        <p:spPr>
          <a:xfrm>
            <a:off x="2182068" y="145436"/>
            <a:ext cx="2802836" cy="2365513"/>
          </a:xfrm>
          <a:prstGeom prst="wedgeEllipseCallout">
            <a:avLst>
              <a:gd name="adj1" fmla="val -68211"/>
              <a:gd name="adj2" fmla="val 1662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19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嗨</a:t>
            </a:r>
            <a:r>
              <a:rPr lang="en-US" altLang="zh-TW" sz="19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! </a:t>
            </a:r>
            <a:r>
              <a:rPr lang="zh-TW" altLang="en-US" sz="19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我叫</a:t>
            </a:r>
            <a:r>
              <a:rPr lang="zh-TW" altLang="en-US" sz="2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艾</a:t>
            </a:r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德</a:t>
            </a:r>
            <a:r>
              <a:rPr lang="en-US" altLang="zh-TW" sz="19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9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9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滑板是我的最愛</a:t>
            </a:r>
          </a:p>
        </p:txBody>
      </p:sp>
      <p:sp>
        <p:nvSpPr>
          <p:cNvPr id="13" name="矩形 12"/>
          <p:cNvSpPr/>
          <p:nvPr/>
        </p:nvSpPr>
        <p:spPr>
          <a:xfrm>
            <a:off x="991439" y="6265368"/>
            <a:ext cx="7380312" cy="287464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algn="r"/>
            <a:r>
              <a:rPr lang="en-US" altLang="zh-TW" sz="1400" dirty="0"/>
              <a:t>Li, W. (2012). Research on the design of social spheres in social network sites.</a:t>
            </a:r>
            <a:endParaRPr lang="zh-TW" altLang="zh-TW" sz="1400" dirty="0"/>
          </a:p>
        </p:txBody>
      </p:sp>
      <p:sp>
        <p:nvSpPr>
          <p:cNvPr id="15" name="矩形 14"/>
          <p:cNvSpPr/>
          <p:nvPr/>
        </p:nvSpPr>
        <p:spPr>
          <a:xfrm>
            <a:off x="1043608" y="5834357"/>
            <a:ext cx="862184" cy="5029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艾德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8" name="橢圓形圖說文字 7"/>
          <p:cNvSpPr/>
          <p:nvPr/>
        </p:nvSpPr>
        <p:spPr>
          <a:xfrm>
            <a:off x="2182068" y="44624"/>
            <a:ext cx="2802836" cy="2623931"/>
          </a:xfrm>
          <a:prstGeom prst="wedgeEllipseCallout">
            <a:avLst>
              <a:gd name="adj1" fmla="val -70093"/>
              <a:gd name="adj2" fmla="val 13153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19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朋友們皆覺得</a:t>
            </a:r>
            <a:r>
              <a:rPr lang="en-US" altLang="zh-TW" sz="19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9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9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玩滑板很酷 </a:t>
            </a:r>
            <a:r>
              <a:rPr lang="en-US" altLang="zh-TW" sz="19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zh-TW" altLang="en-US" sz="1900" b="1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可是父母</a:t>
            </a:r>
            <a:r>
              <a:rPr lang="zh-TW" altLang="en-US" sz="19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禁止</a:t>
            </a:r>
            <a:r>
              <a:rPr lang="en-US" altLang="zh-TW" sz="1900" b="1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900" b="1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9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我</a:t>
            </a:r>
            <a:r>
              <a:rPr lang="zh-TW" altLang="en-US" sz="1900" b="1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玩</a:t>
            </a:r>
            <a:r>
              <a:rPr lang="zh-TW" altLang="en-US" sz="19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滑板，</a:t>
            </a:r>
            <a:r>
              <a:rPr lang="en-US" altLang="zh-TW" sz="19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9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9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因為很危險</a:t>
            </a:r>
            <a:r>
              <a:rPr lang="zh-TW" altLang="en-US" sz="1900" b="1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zh-TW" altLang="en-US" sz="1900" b="1" dirty="0">
              <a:solidFill>
                <a:schemeClr val="tx2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分類 </a:t>
            </a:r>
            <a:r>
              <a:rPr lang="zh-TW" altLang="en-US" dirty="0"/>
              <a:t>和</a:t>
            </a:r>
            <a:r>
              <a:rPr lang="zh-TW" altLang="en-US" dirty="0" smtClean="0"/>
              <a:t>分群的差別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Classification</a:t>
            </a:r>
            <a:endParaRPr lang="en-US" altLang="zh-TW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b="0" dirty="0" smtClean="0"/>
              <a:t>Have </a:t>
            </a:r>
            <a:r>
              <a:rPr lang="en-US" altLang="zh-TW" b="0" dirty="0"/>
              <a:t>labels for some </a:t>
            </a:r>
            <a:r>
              <a:rPr lang="en-US" altLang="zh-TW" b="0" dirty="0" smtClean="0"/>
              <a:t>points</a:t>
            </a:r>
          </a:p>
          <a:p>
            <a:pPr>
              <a:buFont typeface="Arial" pitchFamily="34" charset="0"/>
              <a:buChar char="•"/>
            </a:pPr>
            <a:r>
              <a:rPr lang="en-US" altLang="zh-TW" b="0" dirty="0" smtClean="0"/>
              <a:t>Want </a:t>
            </a:r>
            <a:r>
              <a:rPr lang="en-US" altLang="zh-TW" b="0" dirty="0"/>
              <a:t>a “rule” that will accurately assign </a:t>
            </a:r>
            <a:r>
              <a:rPr lang="en-US" altLang="zh-TW" b="0" dirty="0" smtClean="0"/>
              <a:t> labels </a:t>
            </a:r>
            <a:r>
              <a:rPr lang="en-US" altLang="zh-TW" b="0" dirty="0"/>
              <a:t>to new </a:t>
            </a:r>
            <a:r>
              <a:rPr lang="en-US" altLang="zh-TW" b="0" dirty="0" smtClean="0"/>
              <a:t>points</a:t>
            </a:r>
          </a:p>
          <a:p>
            <a:pPr>
              <a:buFont typeface="Arial" pitchFamily="34" charset="0"/>
              <a:buChar char="•"/>
            </a:pPr>
            <a:r>
              <a:rPr lang="en-US" altLang="zh-TW" b="0" dirty="0" smtClean="0"/>
              <a:t> </a:t>
            </a:r>
            <a:r>
              <a:rPr lang="en-US" altLang="zh-TW" b="0" dirty="0"/>
              <a:t>Supervised </a:t>
            </a:r>
            <a:r>
              <a:rPr lang="en-US" altLang="zh-TW" b="0" dirty="0" smtClean="0"/>
              <a:t>learning</a:t>
            </a:r>
            <a:endParaRPr lang="zh-TW" altLang="en-US" b="0" dirty="0"/>
          </a:p>
          <a:p>
            <a:endParaRPr lang="zh-TW" altLang="en-US" b="0" dirty="0"/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Clustering</a:t>
            </a:r>
            <a:endParaRPr lang="en-US" altLang="zh-TW" dirty="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b="0" dirty="0" smtClean="0"/>
              <a:t>No labels</a:t>
            </a:r>
          </a:p>
          <a:p>
            <a:pPr>
              <a:buFont typeface="Arial" pitchFamily="34" charset="0"/>
              <a:buChar char="•"/>
            </a:pPr>
            <a:r>
              <a:rPr lang="en-US" altLang="zh-TW" b="0" dirty="0" smtClean="0"/>
              <a:t>Group points into clusters based on how “near” they are to one another</a:t>
            </a:r>
          </a:p>
          <a:p>
            <a:pPr>
              <a:buFont typeface="Arial" pitchFamily="34" charset="0"/>
              <a:buChar char="•"/>
            </a:pPr>
            <a:r>
              <a:rPr lang="en-US" altLang="zh-TW" b="0" dirty="0" smtClean="0"/>
              <a:t>Identify structure in data</a:t>
            </a:r>
          </a:p>
          <a:p>
            <a:pPr>
              <a:buFont typeface="Arial" pitchFamily="34" charset="0"/>
              <a:buChar char="•"/>
            </a:pPr>
            <a:r>
              <a:rPr lang="en-US" altLang="zh-TW" b="0" dirty="0" smtClean="0"/>
              <a:t>Unsupervised learning</a:t>
            </a:r>
            <a:endParaRPr lang="zh-TW" altLang="en-US" b="0" dirty="0"/>
          </a:p>
        </p:txBody>
      </p:sp>
      <p:sp>
        <p:nvSpPr>
          <p:cNvPr id="13" name="矩形 12"/>
          <p:cNvSpPr/>
          <p:nvPr/>
        </p:nvSpPr>
        <p:spPr>
          <a:xfrm>
            <a:off x="840069" y="6130694"/>
            <a:ext cx="7542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http://ocw.mit.edu/courses/electrical-engineering-and-computer-science/6-047-computational-biology-genomes-networks-evolution-fall-2008/lecture-notes/MIT6_047f08_lec04_slide04.pdf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77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1487" y="771939"/>
            <a:ext cx="8072438" cy="128773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zh-TW" altLang="en-US" sz="2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全域網路 </a:t>
            </a:r>
            <a:r>
              <a:rPr lang="en-US" altLang="zh-TW" sz="2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(socio-centric network)</a:t>
            </a:r>
          </a:p>
          <a:p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2010 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Marlow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學者主要透過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Facebook Graph 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中找出各別使用者</a:t>
            </a:r>
            <a:r>
              <a:rPr lang="zh-TW" altLang="zh-TW" sz="19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r>
              <a:rPr lang="zh-TW" altLang="en-US" sz="19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個人圖 </a:t>
            </a:r>
            <a:r>
              <a:rPr lang="en-US" altLang="zh-TW" sz="19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(ego graph) </a:t>
            </a:r>
            <a:r>
              <a:rPr lang="zh-TW" altLang="zh-TW" sz="19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進行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比較分析，總結出每個使用者平均有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190 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位朋友且最大的朋友上限會接近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5000 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位朋友</a:t>
            </a:r>
            <a:r>
              <a:rPr lang="zh-TW" altLang="en-US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sz="19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487" y="3245377"/>
            <a:ext cx="8129588" cy="2164901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zh-TW" altLang="en-US" sz="2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個人網路 </a:t>
            </a:r>
            <a:r>
              <a:rPr lang="en-US" altLang="zh-TW" sz="2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(ego-centric network)</a:t>
            </a:r>
          </a:p>
          <a:p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 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 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9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Leskovec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學者提到目前個人網路很龐大且雜亂，可是卻沒有適當的方式整理，雖然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Google+ 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有朋友圈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(friend circles) 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和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Facebook 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Twitter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有朋友清單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(friend lists) 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，可是使用者除了建立時費力之外，更必需在當個人的社群網路增加時要進行更新，因此提出透過機器學習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(machine learning) </a:t>
            </a:r>
            <a:r>
              <a:rPr lang="zh-TW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的方式識別出使用者的社交圈</a:t>
            </a:r>
            <a:r>
              <a:rPr lang="en-US" altLang="zh-TW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(social circle)</a:t>
            </a:r>
            <a:r>
              <a:rPr lang="zh-TW" altLang="en-US" sz="19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sz="19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endParaRPr lang="en-US" altLang="zh-TW" sz="19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7375" y="5589241"/>
            <a:ext cx="6686550" cy="903017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algn="r"/>
            <a:r>
              <a:rPr lang="en-US" altLang="zh-TW" u="sng" dirty="0" err="1">
                <a:latin typeface="Times New Roman" pitchFamily="18" charset="0"/>
                <a:cs typeface="Times New Roman" pitchFamily="18" charset="0"/>
              </a:rPr>
              <a:t>McAuley</a:t>
            </a:r>
            <a:r>
              <a:rPr lang="en-US" altLang="zh-TW" u="sng" dirty="0">
                <a:latin typeface="Times New Roman" pitchFamily="18" charset="0"/>
                <a:cs typeface="Times New Roman" pitchFamily="18" charset="0"/>
              </a:rPr>
              <a:t>, J., &amp; </a:t>
            </a:r>
            <a:r>
              <a:rPr lang="en-US" altLang="zh-TW" u="sng" dirty="0" err="1">
                <a:latin typeface="Times New Roman" pitchFamily="18" charset="0"/>
                <a:cs typeface="Times New Roman" pitchFamily="18" charset="0"/>
              </a:rPr>
              <a:t>Leskovec</a:t>
            </a:r>
            <a:r>
              <a:rPr lang="en-US" altLang="zh-TW" u="sng" dirty="0">
                <a:latin typeface="Times New Roman" pitchFamily="18" charset="0"/>
                <a:cs typeface="Times New Roman" pitchFamily="18" charset="0"/>
              </a:rPr>
              <a:t>, J. (2012). Learning to discover social circles in ego networks. In Advances in Neural Information Processing Systems 25 (pp. 548-556)..</a:t>
            </a:r>
            <a:endParaRPr lang="zh-TW" altLang="zh-TW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71700" y="2501205"/>
            <a:ext cx="6372225" cy="903017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algn="r"/>
            <a:r>
              <a:rPr lang="en-US" altLang="zh-TW" u="sng" dirty="0" err="1">
                <a:latin typeface="Times New Roman" pitchFamily="18" charset="0"/>
                <a:cs typeface="Times New Roman" pitchFamily="18" charset="0"/>
              </a:rPr>
              <a:t>Ugander</a:t>
            </a:r>
            <a:r>
              <a:rPr lang="en-US" altLang="zh-TW" u="sng" dirty="0">
                <a:latin typeface="Times New Roman" pitchFamily="18" charset="0"/>
                <a:cs typeface="Times New Roman" pitchFamily="18" charset="0"/>
              </a:rPr>
              <a:t>, J., Karrer, B., </a:t>
            </a:r>
            <a:r>
              <a:rPr lang="en-US" altLang="zh-TW" u="sng" dirty="0" err="1">
                <a:latin typeface="Times New Roman" pitchFamily="18" charset="0"/>
                <a:cs typeface="Times New Roman" pitchFamily="18" charset="0"/>
              </a:rPr>
              <a:t>Backstrom</a:t>
            </a:r>
            <a:r>
              <a:rPr lang="en-US" altLang="zh-TW" u="sng" dirty="0">
                <a:latin typeface="Times New Roman" pitchFamily="18" charset="0"/>
                <a:cs typeface="Times New Roman" pitchFamily="18" charset="0"/>
              </a:rPr>
              <a:t>, L., &amp; Marlow, C. (2011). The anatomy of the </a:t>
            </a:r>
            <a:r>
              <a:rPr lang="en-US" altLang="zh-TW" u="sng" dirty="0" err="1"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en-US" altLang="zh-TW" u="sng" dirty="0">
                <a:latin typeface="Times New Roman" pitchFamily="18" charset="0"/>
                <a:cs typeface="Times New Roman" pitchFamily="18" charset="0"/>
              </a:rPr>
              <a:t> social graph. </a:t>
            </a:r>
            <a:r>
              <a:rPr lang="en-US" altLang="zh-TW" u="sng" dirty="0" err="1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US" altLang="zh-TW" u="sng" dirty="0">
                <a:latin typeface="Times New Roman" pitchFamily="18" charset="0"/>
                <a:cs typeface="Times New Roman" pitchFamily="18" charset="0"/>
              </a:rPr>
              <a:t> preprint arXiv:1111.4503. </a:t>
            </a:r>
            <a:endParaRPr lang="zh-TW" altLang="zh-TW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8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71"/>
          <a:stretch/>
        </p:blipFill>
        <p:spPr bwMode="auto">
          <a:xfrm>
            <a:off x="755576" y="260648"/>
            <a:ext cx="3312368" cy="2819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69" b="32663"/>
          <a:stretch/>
        </p:blipFill>
        <p:spPr bwMode="auto">
          <a:xfrm>
            <a:off x="4860032" y="286755"/>
            <a:ext cx="3312368" cy="281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7"/>
          <a:stretch/>
        </p:blipFill>
        <p:spPr bwMode="auto">
          <a:xfrm>
            <a:off x="755576" y="3429000"/>
            <a:ext cx="3312368" cy="2729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240" y="3645024"/>
            <a:ext cx="2376264" cy="2836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48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7529" y="3288266"/>
            <a:ext cx="8604460" cy="62601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algn="r"/>
            <a:r>
              <a:rPr lang="en-US" altLang="zh-TW" dirty="0"/>
              <a:t>Ellison, N. B. (2007). Social network sites: Definition, history, and scholarship. Journal of Computer</a:t>
            </a:r>
            <a:r>
              <a:rPr lang="zh-TW" altLang="zh-TW" dirty="0"/>
              <a:t>‐</a:t>
            </a:r>
            <a:r>
              <a:rPr lang="en-US" altLang="zh-TW" dirty="0"/>
              <a:t>Mediated Communication, 13(1), 210-230.</a:t>
            </a:r>
            <a:endParaRPr lang="zh-TW" altLang="zh-TW" dirty="0"/>
          </a:p>
        </p:txBody>
      </p:sp>
      <p:sp>
        <p:nvSpPr>
          <p:cNvPr id="8" name="矩形 7"/>
          <p:cNvSpPr/>
          <p:nvPr/>
        </p:nvSpPr>
        <p:spPr>
          <a:xfrm>
            <a:off x="380171" y="486177"/>
            <a:ext cx="8491818" cy="2288012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zh-TW" altLang="en-US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 </a:t>
            </a:r>
            <a:r>
              <a:rPr lang="en-US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2007 </a:t>
            </a:r>
            <a:r>
              <a:rPr lang="zh-TW" altLang="en-US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 </a:t>
            </a:r>
            <a:r>
              <a:rPr lang="en-US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Ellison </a:t>
            </a:r>
            <a:r>
              <a:rPr lang="zh-TW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學者</a:t>
            </a:r>
            <a:r>
              <a:rPr lang="zh-TW" altLang="en-US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提出</a:t>
            </a:r>
            <a:r>
              <a:rPr lang="zh-TW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社群網站中的使用者</a:t>
            </a:r>
            <a:r>
              <a:rPr lang="zh-TW" altLang="en-US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主要</a:t>
            </a:r>
            <a:r>
              <a:rPr lang="zh-TW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關心</a:t>
            </a:r>
            <a:endParaRPr lang="en-US" altLang="zh-TW" sz="24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5770" indent="-445770">
              <a:buFont typeface="Arial" pitchFamily="34" charset="0"/>
              <a:buChar char="•"/>
            </a:pPr>
            <a:r>
              <a:rPr lang="zh-TW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特定的資訊或內容只適用於特定觀眾</a:t>
            </a:r>
            <a:r>
              <a:rPr lang="en-US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</a:p>
          <a:p>
            <a:pPr marL="445770" indent="-445770">
              <a:buFont typeface="Arial" pitchFamily="34" charset="0"/>
              <a:buChar char="•"/>
            </a:pPr>
            <a:r>
              <a:rPr lang="zh-TW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從上下文中能接觸到此資訊或內容的其它</a:t>
            </a:r>
            <a:r>
              <a:rPr lang="zh-TW" altLang="zh-TW" sz="24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觀眾</a:t>
            </a:r>
            <a:endParaRPr lang="en-US" altLang="zh-TW" sz="2400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以群組為基礎的存取控制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能有效防止在使用者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的社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群網絡中無意分享資訊給不適當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對象</a:t>
            </a: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2075" y="4361429"/>
            <a:ext cx="768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</a:t>
            </a:r>
            <a:r>
              <a:rPr lang="en-US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2009 </a:t>
            </a:r>
            <a:r>
              <a:rPr lang="zh-TW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400" b="1" u="sng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Lampinen</a:t>
            </a:r>
            <a:r>
              <a:rPr lang="en-US" altLang="zh-TW" sz="24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24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學者發現</a:t>
            </a:r>
            <a:r>
              <a:rPr lang="en-US" altLang="zh-TW" sz="24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Facebook </a:t>
            </a:r>
            <a:r>
              <a:rPr lang="zh-TW" altLang="zh-TW" sz="24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使用者會針對群組之共同關係進行策略</a:t>
            </a:r>
            <a:r>
              <a:rPr lang="zh-TW" altLang="en-US" sz="24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</a:t>
            </a:r>
            <a:r>
              <a:rPr lang="zh-TW" altLang="zh-TW" sz="24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的調整，主要就是為了避免衡突的發生</a:t>
            </a:r>
            <a:endParaRPr lang="zh-TW" altLang="en-US" sz="24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5934879"/>
            <a:ext cx="8180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/>
              <a:t>All my people right here, right now: management of group co-presence on a social networking site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602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畫布 317"/>
          <p:cNvGrpSpPr/>
          <p:nvPr/>
        </p:nvGrpSpPr>
        <p:grpSpPr>
          <a:xfrm>
            <a:off x="257613" y="145436"/>
            <a:ext cx="4960216" cy="6366604"/>
            <a:chOff x="0" y="108664"/>
            <a:chExt cx="5940719" cy="6723500"/>
          </a:xfrm>
        </p:grpSpPr>
        <p:sp>
          <p:nvSpPr>
            <p:cNvPr id="40" name="Rectangle 553"/>
            <p:cNvSpPr>
              <a:spLocks noChangeArrowheads="1"/>
            </p:cNvSpPr>
            <p:nvPr/>
          </p:nvSpPr>
          <p:spPr bwMode="auto">
            <a:xfrm>
              <a:off x="660838" y="3141857"/>
              <a:ext cx="1396564" cy="4804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/>
              <a:r>
                <a:rPr lang="en-US" sz="1000" kern="1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Facebook</a:t>
              </a:r>
              <a:br>
                <a:rPr lang="en-US" sz="1000" kern="1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</a:br>
              <a:r>
                <a:rPr lang="en-US" sz="1000" kern="1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 </a:t>
              </a:r>
              <a:r>
                <a:rPr lang="zh-TW" alt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隱私設定</a:t>
              </a:r>
            </a:p>
          </p:txBody>
        </p:sp>
        <p:sp>
          <p:nvSpPr>
            <p:cNvPr id="41" name="Rectangle 553"/>
            <p:cNvSpPr>
              <a:spLocks noChangeArrowheads="1"/>
            </p:cNvSpPr>
            <p:nvPr/>
          </p:nvSpPr>
          <p:spPr bwMode="auto">
            <a:xfrm>
              <a:off x="660836" y="108664"/>
              <a:ext cx="1396564" cy="4804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/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使用者</a:t>
              </a:r>
            </a:p>
          </p:txBody>
        </p:sp>
        <p:sp>
          <p:nvSpPr>
            <p:cNvPr id="42" name="Rectangle 553"/>
            <p:cNvSpPr>
              <a:spLocks noChangeArrowheads="1"/>
            </p:cNvSpPr>
            <p:nvPr/>
          </p:nvSpPr>
          <p:spPr bwMode="auto">
            <a:xfrm>
              <a:off x="660836" y="1154945"/>
              <a:ext cx="1396564" cy="4804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/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自我呈現</a:t>
              </a:r>
            </a:p>
            <a:p>
              <a:pPr algn="ctr"/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(Self-presentation)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43" name="Rectangle 553"/>
            <p:cNvSpPr>
              <a:spLocks noChangeArrowheads="1"/>
            </p:cNvSpPr>
            <p:nvPr/>
          </p:nvSpPr>
          <p:spPr bwMode="auto">
            <a:xfrm>
              <a:off x="3534364" y="1154867"/>
              <a:ext cx="1556381" cy="4804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/>
              <a:r>
                <a:rPr lang="zh-TW" alt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以群組為基礎</a:t>
              </a:r>
              <a:r>
                <a:rPr 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/>
              </a:r>
              <a:br>
                <a:rPr 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</a:br>
              <a:r>
                <a:rPr lang="zh-TW" alt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存取控制</a:t>
              </a:r>
            </a:p>
          </p:txBody>
        </p:sp>
        <p:cxnSp>
          <p:nvCxnSpPr>
            <p:cNvPr id="44" name="直線單箭頭接點 43"/>
            <p:cNvCxnSpPr/>
            <p:nvPr/>
          </p:nvCxnSpPr>
          <p:spPr>
            <a:xfrm>
              <a:off x="1359118" y="589087"/>
              <a:ext cx="0" cy="56585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直線單箭頭接點 44"/>
            <p:cNvCxnSpPr/>
            <p:nvPr/>
          </p:nvCxnSpPr>
          <p:spPr>
            <a:xfrm flipH="1">
              <a:off x="2057400" y="1395079"/>
              <a:ext cx="1476964" cy="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Rectangle 553"/>
            <p:cNvSpPr>
              <a:spLocks noChangeArrowheads="1"/>
            </p:cNvSpPr>
            <p:nvPr/>
          </p:nvSpPr>
          <p:spPr bwMode="auto">
            <a:xfrm>
              <a:off x="3516924" y="3141858"/>
              <a:ext cx="1591408" cy="4804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/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群組</a:t>
              </a:r>
            </a:p>
          </p:txBody>
        </p:sp>
        <p:sp>
          <p:nvSpPr>
            <p:cNvPr id="47" name="Rectangle 553"/>
            <p:cNvSpPr>
              <a:spLocks noChangeArrowheads="1"/>
            </p:cNvSpPr>
            <p:nvPr/>
          </p:nvSpPr>
          <p:spPr bwMode="auto">
            <a:xfrm>
              <a:off x="660838" y="4847714"/>
              <a:ext cx="1396564" cy="4804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/>
              <a:r>
                <a:rPr lang="zh-TW" alt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自我審查</a:t>
              </a:r>
            </a:p>
            <a:p>
              <a:pPr algn="ctr"/>
              <a:r>
                <a:rPr 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(Self-censorship)</a:t>
              </a:r>
              <a:endParaRPr lang="zh-TW" altLang="en-US" sz="1000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cxnSp>
          <p:nvCxnSpPr>
            <p:cNvPr id="48" name="直線單箭頭接點 47"/>
            <p:cNvCxnSpPr/>
            <p:nvPr/>
          </p:nvCxnSpPr>
          <p:spPr>
            <a:xfrm>
              <a:off x="2057402" y="5087926"/>
              <a:ext cx="1503339" cy="857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Rectangle 553"/>
            <p:cNvSpPr>
              <a:spLocks noChangeArrowheads="1"/>
            </p:cNvSpPr>
            <p:nvPr/>
          </p:nvSpPr>
          <p:spPr bwMode="auto">
            <a:xfrm>
              <a:off x="3560741" y="4856290"/>
              <a:ext cx="1512419" cy="4804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/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群組共存關係</a:t>
              </a:r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/>
              </a:r>
              <a:b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</a:br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(Group Co-presence)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cxnSp>
          <p:nvCxnSpPr>
            <p:cNvPr id="50" name="直線單箭頭接點 49"/>
            <p:cNvCxnSpPr/>
            <p:nvPr/>
          </p:nvCxnSpPr>
          <p:spPr>
            <a:xfrm flipH="1" flipV="1">
              <a:off x="4312555" y="1635290"/>
              <a:ext cx="73" cy="150656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50"/>
            <p:cNvCxnSpPr/>
            <p:nvPr/>
          </p:nvCxnSpPr>
          <p:spPr>
            <a:xfrm flipH="1" flipV="1">
              <a:off x="4312628" y="3622281"/>
              <a:ext cx="4323" cy="123400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Rectangle 553"/>
            <p:cNvSpPr>
              <a:spLocks noChangeArrowheads="1"/>
            </p:cNvSpPr>
            <p:nvPr/>
          </p:nvSpPr>
          <p:spPr bwMode="auto">
            <a:xfrm>
              <a:off x="3595775" y="6024282"/>
              <a:ext cx="1442081" cy="8078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/>
              <a:r>
                <a:rPr lang="zh-TW" altLang="en-US" sz="1000" b="1" kern="100" dirty="0">
                  <a:solidFill>
                    <a:srgbClr val="C00000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關心特定的資訊或內容只適用</a:t>
              </a:r>
              <a:r>
                <a:rPr lang="zh-TW" altLang="en-US" sz="1000" b="1" kern="100" dirty="0" smtClean="0">
                  <a:solidFill>
                    <a:srgbClr val="C00000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於特定</a:t>
              </a:r>
              <a:r>
                <a:rPr lang="zh-TW" altLang="en-US" sz="1000" b="1" kern="100" dirty="0">
                  <a:solidFill>
                    <a:srgbClr val="C00000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觀眾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H="1" flipV="1">
              <a:off x="2057402" y="3382069"/>
              <a:ext cx="1459522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肘形接點 53"/>
            <p:cNvCxnSpPr/>
            <p:nvPr/>
          </p:nvCxnSpPr>
          <p:spPr>
            <a:xfrm rot="10800000" flipH="1" flipV="1">
              <a:off x="660836" y="1395156"/>
              <a:ext cx="2" cy="3692769"/>
            </a:xfrm>
            <a:prstGeom prst="bentConnector3">
              <a:avLst>
                <a:gd name="adj1" fmla="val -1143000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55" name="直線單箭頭接點 54"/>
            <p:cNvCxnSpPr/>
            <p:nvPr/>
          </p:nvCxnSpPr>
          <p:spPr>
            <a:xfrm>
              <a:off x="1359120" y="3622280"/>
              <a:ext cx="0" cy="122543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文字方塊 142"/>
            <p:cNvSpPr txBox="1"/>
            <p:nvPr/>
          </p:nvSpPr>
          <p:spPr>
            <a:xfrm>
              <a:off x="1459387" y="4022539"/>
              <a:ext cx="824230" cy="342900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降低 </a:t>
              </a:r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[37]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57" name="文字方塊 144"/>
            <p:cNvSpPr txBox="1"/>
            <p:nvPr/>
          </p:nvSpPr>
          <p:spPr>
            <a:xfrm>
              <a:off x="2335136" y="3155885"/>
              <a:ext cx="799465" cy="78786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產生</a:t>
              </a:r>
            </a:p>
            <a:p>
              <a:pPr algn="ctr"/>
              <a:r>
                <a:rPr lang="zh-TW" alt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朋友名單</a:t>
              </a:r>
            </a:p>
            <a:p>
              <a:pPr algn="ctr"/>
              <a:r>
                <a:rPr 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 [2]</a:t>
              </a:r>
              <a:endParaRPr lang="zh-TW" altLang="en-US" sz="1000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r>
                <a:rPr 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 </a:t>
              </a:r>
              <a:endParaRPr lang="zh-TW" altLang="en-US" sz="1000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58" name="文字方塊 145"/>
            <p:cNvSpPr txBox="1"/>
            <p:nvPr/>
          </p:nvSpPr>
          <p:spPr>
            <a:xfrm>
              <a:off x="2555781" y="1170121"/>
              <a:ext cx="494665" cy="651937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管理</a:t>
              </a:r>
            </a:p>
            <a:p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[11]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59" name="文字方塊 146"/>
            <p:cNvSpPr txBox="1"/>
            <p:nvPr/>
          </p:nvSpPr>
          <p:spPr>
            <a:xfrm>
              <a:off x="1459390" y="578366"/>
              <a:ext cx="748030" cy="622300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產生</a:t>
              </a:r>
            </a:p>
            <a:p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動機</a:t>
              </a:r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[34]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60" name="Rectangle 553"/>
            <p:cNvSpPr>
              <a:spLocks noChangeArrowheads="1"/>
            </p:cNvSpPr>
            <p:nvPr/>
          </p:nvSpPr>
          <p:spPr bwMode="auto">
            <a:xfrm>
              <a:off x="660835" y="2198596"/>
              <a:ext cx="1396564" cy="4804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/>
              <a:r>
                <a:rPr lang="en-US" sz="1000" kern="1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Facebook</a:t>
              </a:r>
              <a:br>
                <a:rPr lang="en-US" sz="1000" kern="1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</a:br>
              <a:r>
                <a:rPr lang="en-US" sz="1000" kern="1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 </a:t>
              </a:r>
              <a:r>
                <a:rPr lang="zh-TW" alt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社群網站</a:t>
              </a:r>
            </a:p>
          </p:txBody>
        </p:sp>
        <p:cxnSp>
          <p:nvCxnSpPr>
            <p:cNvPr id="61" name="直線單箭頭接點 60"/>
            <p:cNvCxnSpPr/>
            <p:nvPr/>
          </p:nvCxnSpPr>
          <p:spPr>
            <a:xfrm>
              <a:off x="1359118" y="1635228"/>
              <a:ext cx="0" cy="57164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文字方塊 149"/>
            <p:cNvSpPr txBox="1"/>
            <p:nvPr/>
          </p:nvSpPr>
          <p:spPr>
            <a:xfrm>
              <a:off x="1474358" y="1768271"/>
              <a:ext cx="748030" cy="342900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使用</a:t>
              </a:r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[35]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cxnSp>
          <p:nvCxnSpPr>
            <p:cNvPr id="63" name="直線單箭頭接點 62"/>
            <p:cNvCxnSpPr/>
            <p:nvPr/>
          </p:nvCxnSpPr>
          <p:spPr>
            <a:xfrm>
              <a:off x="1359117" y="2679019"/>
              <a:ext cx="3" cy="46283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文字方塊 151"/>
            <p:cNvSpPr txBox="1"/>
            <p:nvPr/>
          </p:nvSpPr>
          <p:spPr>
            <a:xfrm>
              <a:off x="3703798" y="1867629"/>
              <a:ext cx="1894639" cy="704880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000" kern="1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產生</a:t>
              </a:r>
            </a:p>
            <a:p>
              <a:pPr algn="ctr"/>
              <a:r>
                <a:rPr lang="zh-TW" altLang="en-US" sz="1000" kern="1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朋友名單</a:t>
              </a:r>
            </a:p>
            <a:p>
              <a:pPr algn="ctr"/>
              <a:r>
                <a:rPr lang="en-US" sz="1000" kern="1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 [2]</a:t>
              </a:r>
              <a:endParaRPr lang="zh-TW" altLang="en-US" sz="1000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65" name="文字方塊 152"/>
            <p:cNvSpPr txBox="1"/>
            <p:nvPr/>
          </p:nvSpPr>
          <p:spPr>
            <a:xfrm>
              <a:off x="2335017" y="4729972"/>
              <a:ext cx="748030" cy="342900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管理</a:t>
              </a:r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[37] 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66" name="文字方塊 153"/>
            <p:cNvSpPr txBox="1"/>
            <p:nvPr/>
          </p:nvSpPr>
          <p:spPr>
            <a:xfrm>
              <a:off x="4409251" y="4022538"/>
              <a:ext cx="697230" cy="57594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影響</a:t>
              </a:r>
            </a:p>
            <a:p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[10][36]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cxnSp>
          <p:nvCxnSpPr>
            <p:cNvPr id="67" name="肘形接點 66"/>
            <p:cNvCxnSpPr/>
            <p:nvPr/>
          </p:nvCxnSpPr>
          <p:spPr>
            <a:xfrm flipV="1">
              <a:off x="5037802" y="3382070"/>
              <a:ext cx="70530" cy="3005283"/>
            </a:xfrm>
            <a:prstGeom prst="bentConnector3">
              <a:avLst>
                <a:gd name="adj1" fmla="val 424117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8" name="文字方塊 155"/>
            <p:cNvSpPr txBox="1"/>
            <p:nvPr/>
          </p:nvSpPr>
          <p:spPr>
            <a:xfrm>
              <a:off x="0" y="3224747"/>
              <a:ext cx="494665" cy="58076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影響</a:t>
              </a:r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 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[37]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  <a:p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 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69" name="文字方塊 156"/>
            <p:cNvSpPr txBox="1"/>
            <p:nvPr/>
          </p:nvSpPr>
          <p:spPr>
            <a:xfrm>
              <a:off x="5446054" y="4940280"/>
              <a:ext cx="494665" cy="546120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管理</a:t>
              </a:r>
            </a:p>
            <a:p>
              <a:r>
                <a:rPr lang="en-US" sz="1000" kern="1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 [6]</a:t>
              </a:r>
              <a:endParaRPr lang="zh-TW" altLang="en-US" sz="1000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70" name="文字方塊 157"/>
            <p:cNvSpPr txBox="1"/>
            <p:nvPr/>
          </p:nvSpPr>
          <p:spPr>
            <a:xfrm>
              <a:off x="1474781" y="2773536"/>
              <a:ext cx="748030" cy="342900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管理 </a:t>
              </a:r>
              <a:r>
                <a:rPr lang="en-US" sz="1000" kern="10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[2]</a:t>
              </a:r>
              <a:endParaRPr lang="zh-TW" altLang="en-US" sz="1000" kern="1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</p:grpSp>
      <p:sp>
        <p:nvSpPr>
          <p:cNvPr id="79" name="文字方塊 78"/>
          <p:cNvSpPr txBox="1"/>
          <p:nvPr/>
        </p:nvSpPr>
        <p:spPr>
          <a:xfrm>
            <a:off x="7014275" y="1322390"/>
            <a:ext cx="184730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TW" altLang="en-US" sz="37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-113794"/>
            <a:ext cx="8507288" cy="1143000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/>
              <a:t>社群網站</a:t>
            </a:r>
            <a:r>
              <a:rPr lang="zh-TW" altLang="en-US" dirty="0" smtClean="0"/>
              <a:t>之群</a:t>
            </a:r>
            <a:r>
              <a:rPr lang="zh-TW" altLang="en-US" dirty="0"/>
              <a:t>組應用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2843808" y="2378143"/>
            <a:ext cx="5951974" cy="4305668"/>
            <a:chOff x="2863956" y="2167319"/>
            <a:chExt cx="5951974" cy="3588057"/>
          </a:xfrm>
        </p:grpSpPr>
        <p:grpSp>
          <p:nvGrpSpPr>
            <p:cNvPr id="78" name="群組 77"/>
            <p:cNvGrpSpPr/>
            <p:nvPr/>
          </p:nvGrpSpPr>
          <p:grpSpPr>
            <a:xfrm>
              <a:off x="2863956" y="2172563"/>
              <a:ext cx="1997888" cy="3582813"/>
              <a:chOff x="6430492" y="2793164"/>
              <a:chExt cx="2663850" cy="4299373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6494185" y="2824560"/>
                <a:ext cx="2576746" cy="426797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 kern="1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 </a:t>
                </a:r>
                <a:endParaRPr lang="zh-TW" altLang="en-US" sz="800" kern="1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686031" y="4717520"/>
                <a:ext cx="2047258" cy="220324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900" kern="1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 </a:t>
                </a:r>
                <a:endParaRPr lang="zh-TW" altLang="en-US" sz="900" kern="1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  <p:sp>
            <p:nvSpPr>
              <p:cNvPr id="76" name="文字方塊 502"/>
              <p:cNvSpPr txBox="1"/>
              <p:nvPr/>
            </p:nvSpPr>
            <p:spPr>
              <a:xfrm>
                <a:off x="6987888" y="5299738"/>
                <a:ext cx="1569376" cy="4906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900" b="1" kern="100" dirty="0">
                    <a:solidFill>
                      <a:schemeClr val="bg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互斥因子</a:t>
                </a:r>
                <a:endParaRPr lang="en-US" altLang="zh-TW" sz="1900" b="1" kern="100" dirty="0">
                  <a:solidFill>
                    <a:schemeClr val="bg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pPr algn="ctr"/>
                <a:r>
                  <a:rPr lang="zh-TW" altLang="en-US" sz="1900" b="1" kern="100" dirty="0">
                    <a:solidFill>
                      <a:schemeClr val="bg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條件設定</a:t>
                </a:r>
                <a:endParaRPr lang="zh-TW" altLang="en-US" sz="1200" kern="100" dirty="0">
                  <a:solidFill>
                    <a:schemeClr val="bg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pPr algn="ctr"/>
                <a:endParaRPr lang="zh-TW" altLang="en-US" sz="1200" kern="100" dirty="0">
                  <a:solidFill>
                    <a:schemeClr val="bg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  <p:sp>
            <p:nvSpPr>
              <p:cNvPr id="77" name="文字方塊 15463"/>
              <p:cNvSpPr txBox="1"/>
              <p:nvPr/>
            </p:nvSpPr>
            <p:spPr>
              <a:xfrm>
                <a:off x="6430492" y="2793164"/>
                <a:ext cx="2663850" cy="520977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900" b="1" kern="100" dirty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考量互斥因子之</a:t>
                </a:r>
                <a:endParaRPr lang="en-US" altLang="zh-TW" sz="1900" b="1" kern="100" dirty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pPr algn="ctr"/>
                <a:r>
                  <a:rPr lang="zh-TW" altLang="en-US" sz="1900" b="1" kern="100" dirty="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自動分群機制</a:t>
                </a:r>
                <a:endParaRPr lang="zh-TW" altLang="en-US" sz="1900" kern="100" dirty="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</p:grpSp>
        <p:sp>
          <p:nvSpPr>
            <p:cNvPr id="80" name="矩形 79"/>
            <p:cNvSpPr/>
            <p:nvPr/>
          </p:nvSpPr>
          <p:spPr>
            <a:xfrm>
              <a:off x="5485650" y="2167319"/>
              <a:ext cx="3330280" cy="27699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b="1" dirty="0">
                  <a:latin typeface="標楷體" pitchFamily="65" charset="-120"/>
                  <a:ea typeface="標楷體" pitchFamily="65" charset="-120"/>
                </a:rPr>
                <a:t>群組關係中可能</a:t>
              </a:r>
              <a:endParaRPr lang="en-US" altLang="zh-TW" sz="2800" b="1" dirty="0">
                <a:latin typeface="標楷體" pitchFamily="65" charset="-120"/>
                <a:ea typeface="標楷體" pitchFamily="65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b="1" dirty="0">
                  <a:latin typeface="標楷體" pitchFamily="65" charset="-120"/>
                  <a:ea typeface="標楷體" pitchFamily="65" charset="-120"/>
                </a:rPr>
                <a:t>會發生衝突的朋友</a:t>
              </a:r>
              <a:endParaRPr lang="zh-TW" altLang="en-US" sz="2800" dirty="0"/>
            </a:p>
            <a:p>
              <a:pPr algn="ctr">
                <a:lnSpc>
                  <a:spcPct val="150000"/>
                </a:lnSpc>
              </a:pPr>
              <a:endParaRPr lang="en-US" altLang="zh-TW" sz="2800" b="1" dirty="0" smtClean="0">
                <a:latin typeface="標楷體" pitchFamily="65" charset="-120"/>
                <a:ea typeface="標楷體" pitchFamily="65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TW" sz="2800" b="1" dirty="0">
                <a:latin typeface="標楷體" pitchFamily="65" charset="-120"/>
                <a:ea typeface="標楷體" pitchFamily="65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b="1" dirty="0" smtClean="0">
                  <a:latin typeface="標楷體" pitchFamily="65" charset="-120"/>
                  <a:ea typeface="標楷體" pitchFamily="65" charset="-120"/>
                </a:rPr>
                <a:t>互斥因子條件</a:t>
              </a:r>
              <a:endParaRPr lang="en-US" altLang="zh-TW" sz="2800" b="1" dirty="0" smtClean="0">
                <a:latin typeface="標楷體" pitchFamily="65" charset="-120"/>
                <a:ea typeface="標楷體" pitchFamily="65" charset="-120"/>
              </a:endParaRPr>
            </a:p>
          </p:txBody>
        </p:sp>
        <p:sp>
          <p:nvSpPr>
            <p:cNvPr id="83" name="向下箭號 82"/>
            <p:cNvSpPr/>
            <p:nvPr/>
          </p:nvSpPr>
          <p:spPr>
            <a:xfrm>
              <a:off x="6727883" y="3849638"/>
              <a:ext cx="572784" cy="66855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5406058" y="1137301"/>
            <a:ext cx="3558430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2009 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u="sng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Lampinen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學者發現使用者在社群網站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</a:t>
            </a: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個群組之間會有共同存在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(co-presence) 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關係</a:t>
            </a: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挑選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20 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位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Facebook </a:t>
            </a: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使用者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20 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位非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Facebook </a:t>
            </a: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使用者以質性研究的方式進行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訪談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just"/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發現即使是無憂無慮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非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Facebook 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使用者</a:t>
            </a: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也曾經嘗試管理日常生活中群組之間共同存在的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關係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發現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Facebook 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使用者</a:t>
            </a: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會針對群組之共同關係進行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策略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調整，主要就是為了避免衡突的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發生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5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做法</a:t>
            </a:r>
            <a:r>
              <a:rPr lang="zh-TW" altLang="zh-TW" dirty="0" smtClean="0"/>
              <a:t>說明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-241234" y="1095941"/>
            <a:ext cx="60373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9600" fontAlgn="auto">
              <a:spcAft>
                <a:spcPts val="0"/>
              </a:spcAft>
            </a:pP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altLang="zh-TW" kern="0" dirty="0" err="1">
                <a:latin typeface="Times New Roman" pitchFamily="18" charset="0"/>
                <a:cs typeface="Times New Roman" pitchFamily="18" charset="0"/>
              </a:rPr>
              <a:t>deltaQ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US" altLang="zh-TW" kern="0" dirty="0" err="1">
                <a:latin typeface="Times New Roman" pitchFamily="18" charset="0"/>
                <a:cs typeface="Times New Roman" pitchFamily="18" charset="0"/>
              </a:rPr>
              <a:t>maxDeltaQ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 then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indent="762635"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flag</a:t>
            </a:r>
            <a:r>
              <a:rPr lang="en-US" altLang="zh-TW" kern="1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←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 false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indent="762635"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flag</a:t>
            </a:r>
            <a:r>
              <a:rPr lang="en-US" altLang="zh-TW" kern="100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←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 true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indent="762635"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for x = 0 to </a:t>
            </a:r>
            <a:r>
              <a:rPr lang="en-US" altLang="zh-TW" kern="100" dirty="0" err="1">
                <a:latin typeface="Times New Roman" pitchFamily="18" charset="0"/>
                <a:cs typeface="Times New Roman" pitchFamily="18" charset="0"/>
              </a:rPr>
              <a:t>f.length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indent="915035"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if f[x][0] </a:t>
            </a:r>
            <a:r>
              <a:rPr lang="en-US" altLang="zh-TW" kern="1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-1 and f[x][1] </a:t>
            </a:r>
            <a:r>
              <a:rPr lang="en-US" altLang="zh-TW" kern="1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-1 then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marL="1295400" indent="-228600"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if ( 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 = f[x][0] and c[ f[x][1] ]  c[w] ) or 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marL="1295400" indent="-76200"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 = f[x][1] and c[ f[x][0] ] </a:t>
            </a:r>
            <a:r>
              <a:rPr lang="en-US" altLang="zh-TW" kern="1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c[w] ) then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 smtClean="0">
                <a:latin typeface="Times New Roman" pitchFamily="18" charset="0"/>
                <a:cs typeface="Times New Roman" pitchFamily="18" charset="0"/>
              </a:rPr>
              <a:t>                        flag</a:t>
            </a:r>
            <a:r>
              <a:rPr lang="en-US" altLang="zh-TW" kern="1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kern="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←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true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TW" kern="100" dirty="0" smtClean="0">
                <a:latin typeface="Times New Roman" pitchFamily="18" charset="0"/>
                <a:cs typeface="Times New Roman" pitchFamily="18" charset="0"/>
              </a:rPr>
              <a:t>      end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if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TW" kern="100" dirty="0" smtClean="0">
                <a:latin typeface="Times New Roman" pitchFamily="18" charset="0"/>
                <a:cs typeface="Times New Roman" pitchFamily="18" charset="0"/>
              </a:rPr>
              <a:t>      end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if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indent="915035">
              <a:spcAft>
                <a:spcPts val="0"/>
              </a:spcAft>
            </a:pPr>
            <a:r>
              <a:rPr lang="en-US" altLang="zh-TW" kern="100" dirty="0" smtClean="0">
                <a:latin typeface="Times New Roman" pitchFamily="18" charset="0"/>
                <a:cs typeface="Times New Roman" pitchFamily="18" charset="0"/>
              </a:rPr>
              <a:t> if w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= f[x][0] or </a:t>
            </a:r>
            <a:r>
              <a:rPr lang="en-US" altLang="zh-TW" kern="100" dirty="0" smtClean="0">
                <a:latin typeface="Times New Roman" pitchFamily="18" charset="0"/>
                <a:cs typeface="Times New Roman" pitchFamily="18" charset="0"/>
              </a:rPr>
              <a:t>w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= f[x][1]</a:t>
            </a:r>
            <a:r>
              <a:rPr lang="en-US" altLang="zh-TW" kern="1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then flag</a:t>
            </a:r>
            <a:r>
              <a:rPr lang="en-US" altLang="zh-TW" kern="1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←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false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TW" kern="100" dirty="0" smtClean="0">
                <a:latin typeface="Times New Roman" pitchFamily="18" charset="0"/>
                <a:cs typeface="Times New Roman" pitchFamily="18" charset="0"/>
              </a:rPr>
              <a:t>    end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indent="762635" fontAlgn="auto"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if flag</a:t>
            </a:r>
            <a:r>
              <a:rPr lang="en-US" altLang="zh-TW" kern="1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 = true </a:t>
            </a:r>
            <a:r>
              <a:rPr lang="en-US" altLang="zh-TW" b="1" kern="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flag</a:t>
            </a:r>
            <a:r>
              <a:rPr lang="en-US" altLang="zh-TW" kern="100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= true then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indent="914400" fontAlgn="auto">
              <a:spcAft>
                <a:spcPts val="0"/>
              </a:spcAft>
            </a:pPr>
            <a:r>
              <a:rPr lang="en-US" altLang="zh-TW" kern="0" dirty="0" err="1">
                <a:latin typeface="Times New Roman" pitchFamily="18" charset="0"/>
                <a:cs typeface="Times New Roman" pitchFamily="18" charset="0"/>
              </a:rPr>
              <a:t>maxDeltaQ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 ← </a:t>
            </a:r>
            <a:r>
              <a:rPr lang="en-US" altLang="zh-TW" kern="0" dirty="0" err="1">
                <a:latin typeface="Times New Roman" pitchFamily="18" charset="0"/>
                <a:cs typeface="Times New Roman" pitchFamily="18" charset="0"/>
              </a:rPr>
              <a:t>deltaQ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indent="914400" fontAlgn="auto">
              <a:spcAft>
                <a:spcPts val="0"/>
              </a:spcAft>
            </a:pP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best ← w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fontAlgn="auto">
              <a:spcAft>
                <a:spcPts val="0"/>
              </a:spcAft>
            </a:pP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TW" kern="0" dirty="0" smtClean="0">
                <a:latin typeface="Times New Roman" pitchFamily="18" charset="0"/>
                <a:cs typeface="Times New Roman" pitchFamily="18" charset="0"/>
              </a:rPr>
              <a:t>    end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indent="609600" fontAlgn="auto">
              <a:spcAft>
                <a:spcPts val="0"/>
              </a:spcAft>
            </a:pP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end</a:t>
            </a:r>
            <a:endParaRPr lang="zh-TW" alt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36504" y="54317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for x = 0 to </a:t>
            </a:r>
            <a:r>
              <a:rPr lang="en-US" altLang="zh-TW" kern="100" dirty="0" err="1">
                <a:latin typeface="Times New Roman" pitchFamily="18" charset="0"/>
                <a:cs typeface="Times New Roman" pitchFamily="18" charset="0"/>
              </a:rPr>
              <a:t>f.length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 indent="457835"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if c[f[x][0]] = c[f[x][1]] then flag</a:t>
            </a:r>
            <a:r>
              <a:rPr lang="en-US" altLang="zh-TW" kern="100" baseline="-25000" dirty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←</a:t>
            </a: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 false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TW" kern="100" dirty="0" smtClean="0">
                <a:latin typeface="Times New Roman" pitchFamily="18" charset="0"/>
                <a:cs typeface="Times New Roman" pitchFamily="18" charset="0"/>
              </a:rPr>
              <a:t>  end</a:t>
            </a:r>
            <a:endParaRPr lang="zh-TW" altLang="zh-TW" kern="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矩形 15453"/>
          <p:cNvSpPr>
            <a:spLocks noChangeArrowheads="1"/>
          </p:cNvSpPr>
          <p:nvPr/>
        </p:nvSpPr>
        <p:spPr bwMode="auto">
          <a:xfrm>
            <a:off x="4932040" y="1326327"/>
            <a:ext cx="3960440" cy="1641782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713232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透過所有節點逐步移至相鄰節點的群組中計算個別的</a:t>
            </a:r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  <a:latin typeface="Times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1" lang="zh-TW" altLang="en-US" i="1" dirty="0">
                <a:solidFill>
                  <a:schemeClr val="bg1">
                    <a:lumMod val="50000"/>
                  </a:schemeClr>
                </a:solidFill>
                <a:latin typeface="Cambria Math" pitchFamily="18" charset="0"/>
                <a:ea typeface="標楷體" pitchFamily="65" charset="-120"/>
                <a:cs typeface="Times New Roman" pitchFamily="18" charset="0"/>
              </a:rPr>
              <a:t>∆</a:t>
            </a:r>
            <a:r>
              <a:rPr kumimoji="1" lang="en-US" altLang="zh-TW" i="1" dirty="0">
                <a:solidFill>
                  <a:schemeClr val="bg1">
                    <a:lumMod val="50000"/>
                  </a:schemeClr>
                </a:solidFill>
                <a:latin typeface="Cambria Math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，最後</a:t>
            </a: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選擇符合</a:t>
            </a:r>
            <a:r>
              <a:rPr kumimoji="1" lang="zh-TW" altLang="en-US" b="1" dirty="0" smtClean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條件下</a:t>
            </a:r>
            <a:r>
              <a:rPr kumimoji="1" lang="zh-TW" altLang="en-US" dirty="0" smtClean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</a:t>
            </a:r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同時個別的</a:t>
            </a:r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  <a:latin typeface="Times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1" lang="zh-TW" altLang="en-US" i="1" dirty="0">
                <a:solidFill>
                  <a:schemeClr val="bg1">
                    <a:lumMod val="50000"/>
                  </a:schemeClr>
                </a:solidFill>
                <a:latin typeface="Cambria Math" pitchFamily="18" charset="0"/>
                <a:ea typeface="標楷體" pitchFamily="65" charset="-120"/>
                <a:cs typeface="Times New Roman" pitchFamily="18" charset="0"/>
              </a:rPr>
              <a:t>∆</a:t>
            </a:r>
            <a:r>
              <a:rPr kumimoji="1" lang="en-US" altLang="zh-TW" i="1" dirty="0" smtClean="0">
                <a:solidFill>
                  <a:schemeClr val="bg1">
                    <a:lumMod val="50000"/>
                  </a:schemeClr>
                </a:solidFill>
                <a:latin typeface="Cambria Math" pitchFamily="18" charset="0"/>
                <a:ea typeface="標楷體" pitchFamily="65" charset="-120"/>
                <a:cs typeface="Times New Roman" pitchFamily="18" charset="0"/>
              </a:rPr>
              <a:t>Q </a:t>
            </a:r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latin typeface="Times" pitchFamily="18" charset="0"/>
                <a:ea typeface="標楷體" pitchFamily="65" charset="-120"/>
                <a:cs typeface="Times New Roman" pitchFamily="18" charset="0"/>
              </a:rPr>
              <a:t>&gt; 0</a:t>
            </a:r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，將該節點加入</a:t>
            </a:r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  <a:latin typeface="Times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1" lang="zh-TW" altLang="en-US" i="1" dirty="0">
                <a:solidFill>
                  <a:schemeClr val="bg1">
                    <a:lumMod val="50000"/>
                  </a:schemeClr>
                </a:solidFill>
                <a:latin typeface="Cambria Math" pitchFamily="18" charset="0"/>
                <a:ea typeface="標楷體" pitchFamily="65" charset="-120"/>
                <a:cs typeface="Times New Roman" pitchFamily="18" charset="0"/>
              </a:rPr>
              <a:t>∆</a:t>
            </a:r>
            <a:r>
              <a:rPr kumimoji="1" lang="en-US" altLang="zh-TW" i="1" dirty="0">
                <a:solidFill>
                  <a:schemeClr val="bg1">
                    <a:lumMod val="50000"/>
                  </a:schemeClr>
                </a:solidFill>
                <a:latin typeface="Cambria Math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kumimoji="1" lang="en-US" altLang="zh-TW" dirty="0">
                <a:solidFill>
                  <a:schemeClr val="bg1">
                    <a:lumMod val="50000"/>
                  </a:schemeClr>
                </a:solidFill>
                <a:latin typeface="Times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最大值的群組。</a:t>
            </a:r>
            <a:endParaRPr kumimoji="1" lang="zh-TW" alt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40" name="流程圖: 決策 15454"/>
          <p:cNvSpPr>
            <a:spLocks noChangeArrowheads="1"/>
          </p:cNvSpPr>
          <p:nvPr/>
        </p:nvSpPr>
        <p:spPr bwMode="auto">
          <a:xfrm>
            <a:off x="5640819" y="3342591"/>
            <a:ext cx="2469069" cy="1008620"/>
          </a:xfrm>
          <a:prstGeom prst="flowChartDecision">
            <a:avLst/>
          </a:prstGeom>
          <a:solidFill>
            <a:srgbClr val="FFFFFF"/>
          </a:soli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713232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b="1" dirty="0" smtClean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符合</a:t>
            </a:r>
            <a:r>
              <a:rPr kumimoji="1" lang="en-US" altLang="zh-TW" b="1" dirty="0" smtClean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/>
            </a:r>
            <a:br>
              <a:rPr kumimoji="1" lang="en-US" altLang="zh-TW" b="1" dirty="0" smtClean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</a:br>
            <a:r>
              <a:rPr kumimoji="1" lang="zh-TW" altLang="en-US" b="1" dirty="0" smtClean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所有條件</a:t>
            </a:r>
            <a:endParaRPr kumimoji="1" lang="zh-TW" alt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23" name="向下箭號 22"/>
          <p:cNvSpPr/>
          <p:nvPr/>
        </p:nvSpPr>
        <p:spPr>
          <a:xfrm>
            <a:off x="6720036" y="4552326"/>
            <a:ext cx="310634" cy="64683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向下箭號 41"/>
          <p:cNvSpPr/>
          <p:nvPr/>
        </p:nvSpPr>
        <p:spPr>
          <a:xfrm rot="5400000">
            <a:off x="4077320" y="1619314"/>
            <a:ext cx="372763" cy="68304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323528" y="1095941"/>
            <a:ext cx="0" cy="561662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4830321" y="5431750"/>
            <a:ext cx="0" cy="1140276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2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/>
              <a:t>F </a:t>
            </a:r>
            <a:r>
              <a:rPr lang="zh-TW" altLang="en-US" i="1" dirty="0" smtClean="0"/>
              <a:t>度量</a:t>
            </a:r>
            <a:endParaRPr lang="zh-TW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054158" y="2631790"/>
                <a:ext cx="5024324" cy="895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𝛽</m:t>
                          </m:r>
                        </m:sub>
                      </m:sSub>
                      <m:r>
                        <a:rPr lang="en-US" altLang="zh-TW" sz="24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  <m:r>
                            <a:rPr lang="zh-TW" altLang="zh-TW" sz="2400">
                              <a:latin typeface="Cambria Math"/>
                            </a:rPr>
                            <m:t>．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𝑃𝑟𝑒𝑐𝑖𝑠𝑖𝑜𝑛</m:t>
                          </m:r>
                          <m:r>
                            <a:rPr lang="en-US" altLang="zh-TW" sz="2400">
                              <a:latin typeface="Cambria Math"/>
                            </a:rPr>
                            <m:t> </m:t>
                          </m:r>
                          <m:r>
                            <a:rPr lang="zh-TW" altLang="zh-TW" sz="2400">
                              <a:latin typeface="Cambria Math"/>
                            </a:rPr>
                            <m:t>．</m:t>
                          </m:r>
                          <m:r>
                            <a:rPr lang="zh-TW" altLang="zh-TW" sz="240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𝑅𝑒𝑐𝑎𝑙𝑙</m:t>
                          </m:r>
                        </m:num>
                        <m:den>
                          <m:d>
                            <m:d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zh-TW" sz="2400">
                                  <a:latin typeface="Cambria Math"/>
                                </a:rPr>
                                <m:t>．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𝑃𝑟𝑒𝑐𝑖𝑠𝑖𝑜𝑛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58" y="2193158"/>
                <a:ext cx="5040804" cy="10263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262788" y="4032699"/>
                <a:ext cx="4151906" cy="799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>
                          <a:latin typeface="Cambria Math"/>
                        </a:rPr>
                        <m:t>=2</m:t>
                      </m:r>
                      <m:r>
                        <a:rPr lang="zh-TW" altLang="zh-TW" sz="2400">
                          <a:latin typeface="Cambria Math"/>
                        </a:rPr>
                        <m:t>．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𝑃𝑟𝑒𝑐𝑖𝑠𝑖𝑜𝑛</m:t>
                          </m:r>
                          <m:r>
                            <a:rPr lang="en-US" altLang="zh-TW" sz="2400">
                              <a:latin typeface="Cambria Math"/>
                            </a:rPr>
                            <m:t> </m:t>
                          </m:r>
                          <m:r>
                            <a:rPr lang="zh-TW" altLang="zh-TW" sz="2400">
                              <a:latin typeface="Cambria Math"/>
                            </a:rPr>
                            <m:t>．</m:t>
                          </m:r>
                          <m:r>
                            <a:rPr lang="zh-TW" altLang="zh-TW" sz="240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𝑃𝑟𝑒𝑐𝑖𝑠𝑖𝑜𝑛</m:t>
                          </m:r>
                          <m:r>
                            <a:rPr lang="en-US" altLang="zh-TW" sz="2400">
                              <a:latin typeface="Cambria Math"/>
                            </a:rPr>
                            <m:t> + 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88" y="3360582"/>
                <a:ext cx="4172874" cy="79977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054158" y="5137667"/>
                <a:ext cx="4968475" cy="895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𝛽</m:t>
                          </m:r>
                        </m:sub>
                      </m:sSub>
                      <m:r>
                        <a:rPr lang="en-US" altLang="zh-TW" sz="24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(1+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/>
                            </a:rPr>
                            <m:t>)</m:t>
                          </m:r>
                          <m:r>
                            <a:rPr lang="zh-TW" altLang="zh-TW" sz="2400">
                              <a:latin typeface="Cambria Math"/>
                            </a:rPr>
                            <m:t>．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d>
                            <m:d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zh-TW" altLang="zh-TW" sz="2400">
                              <a:latin typeface="Cambria Math"/>
                            </a:rPr>
                            <m:t>．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𝑇𝑃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zh-TW" sz="2400">
                              <a:latin typeface="Cambria Math"/>
                            </a:rPr>
                            <m:t>．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𝐹𝑁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58" y="4281389"/>
                <a:ext cx="4963346" cy="10243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67544" y="1527989"/>
                <a:ext cx="8280920" cy="526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zh-TW" sz="2000" dirty="0">
                    <a:latin typeface="標楷體" pitchFamily="65" charset="-120"/>
                    <a:ea typeface="標楷體" pitchFamily="65" charset="-120"/>
                  </a:rPr>
                  <a:t>當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zh-TW" sz="2000" dirty="0">
                    <a:latin typeface="標楷體" pitchFamily="65" charset="-120"/>
                    <a:ea typeface="標楷體" pitchFamily="65" charset="-120"/>
                  </a:rPr>
                  <a:t> </a:t>
                </a:r>
                <a:r>
                  <a:rPr lang="zh-TW" altLang="zh-TW" sz="2000" dirty="0">
                    <a:latin typeface="標楷體" pitchFamily="65" charset="-120"/>
                    <a:ea typeface="標楷體" pitchFamily="65" charset="-120"/>
                  </a:rPr>
                  <a:t>參數為</a:t>
                </a:r>
                <a:r>
                  <a:rPr lang="en-US" altLang="zh-TW" sz="2000" dirty="0">
                    <a:latin typeface="標楷體" pitchFamily="65" charset="-120"/>
                    <a:ea typeface="標楷體" pitchFamily="65" charset="-120"/>
                  </a:rPr>
                  <a:t> 2 </a:t>
                </a:r>
                <a:r>
                  <a:rPr lang="zh-TW" altLang="zh-TW" sz="2000" dirty="0">
                    <a:latin typeface="標楷體" pitchFamily="65" charset="-120"/>
                    <a:ea typeface="標楷體" pitchFamily="65" charset="-120"/>
                  </a:rPr>
                  <a:t>時代表強調查全率和當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zh-TW" sz="2000" dirty="0">
                    <a:latin typeface="標楷體" pitchFamily="65" charset="-120"/>
                    <a:ea typeface="標楷體" pitchFamily="65" charset="-120"/>
                  </a:rPr>
                  <a:t> </a:t>
                </a:r>
                <a:r>
                  <a:rPr lang="zh-TW" altLang="zh-TW" sz="2000" dirty="0">
                    <a:latin typeface="標楷體" pitchFamily="65" charset="-120"/>
                    <a:ea typeface="標楷體" pitchFamily="65" charset="-120"/>
                  </a:rPr>
                  <a:t>參數為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2000" dirty="0">
                    <a:latin typeface="標楷體" pitchFamily="65" charset="-120"/>
                    <a:ea typeface="標楷體" pitchFamily="65" charset="-120"/>
                  </a:rPr>
                  <a:t> </a:t>
                </a:r>
                <a:r>
                  <a:rPr lang="zh-TW" altLang="zh-TW" sz="2000" dirty="0">
                    <a:latin typeface="標楷體" pitchFamily="65" charset="-120"/>
                    <a:ea typeface="標楷體" pitchFamily="65" charset="-120"/>
                  </a:rPr>
                  <a:t>時代表強調查準率</a:t>
                </a:r>
                <a:endParaRPr lang="zh-TW" altLang="en-US" sz="2000" dirty="0">
                  <a:latin typeface="標楷體" pitchFamily="65" charset="-120"/>
                  <a:ea typeface="標楷體" pitchFamily="65" charset="-12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73324"/>
                <a:ext cx="8280920" cy="535468"/>
              </a:xfrm>
              <a:prstGeom prst="rect">
                <a:avLst/>
              </a:prstGeom>
              <a:blipFill rotWithShape="1">
                <a:blip r:embed="rId6"/>
                <a:stretch>
                  <a:fillRect l="-810" b="-6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27585" y="1738971"/>
                <a:ext cx="8016379" cy="4010919"/>
              </a:xfrm>
              <a:prstGeom prst="rect">
                <a:avLst/>
              </a:prstGeom>
            </p:spPr>
            <p:txBody>
              <a:bodyPr wrap="square" lIns="71323" tIns="35662" rIns="71323" bIns="35662">
                <a:spAutoFit/>
              </a:bodyPr>
              <a:lstStyle/>
              <a:p>
                <a:pPr algn="just"/>
                <a:r>
                  <a:rPr lang="zh-CN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若</a:t>
                </a:r>
                <a:r>
                  <a:rPr lang="zh-CN" altLang="zh-TW" sz="1900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給予</a:t>
                </a:r>
                <a:r>
                  <a:rPr lang="zh-TW" altLang="en-US" sz="2000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簡單</a:t>
                </a:r>
                <a:r>
                  <a:rPr lang="zh-CN" altLang="zh-TW" sz="2000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圖</a:t>
                </a:r>
                <a:r>
                  <a:rPr lang="en-US" altLang="zh-CN" sz="2000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en-US" altLang="zh-TW" sz="2000" b="1" i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G</a:t>
                </a:r>
                <a:r>
                  <a:rPr lang="en-US" altLang="zh-TW" sz="2000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en-US" altLang="zh-TW" sz="2000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= ( </a:t>
                </a:r>
                <a:r>
                  <a:rPr lang="en-US" altLang="zh-TW" sz="2000" b="1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V , E , F </a:t>
                </a:r>
                <a:r>
                  <a:rPr lang="en-US" altLang="zh-TW" sz="2000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) </a:t>
                </a:r>
                <a:endParaRPr lang="en-US" altLang="zh-TW" sz="2400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pPr marL="267462" indent="-267462" algn="just">
                  <a:buFont typeface="Arial" pitchFamily="34" charset="0"/>
                  <a:buChar char="•"/>
                </a:pP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定義圖 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G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為使用者在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Facebook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社群網站中朋友關係所形成之個人</a:t>
                </a:r>
                <a:r>
                  <a:rPr lang="zh-TW" altLang="zh-TW" sz="1900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網路</a:t>
                </a:r>
                <a:endParaRPr lang="en-US" altLang="zh-TW" sz="19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pPr algn="just"/>
                <a:endParaRPr lang="en-US" altLang="zh-TW" sz="19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pPr marL="267462" indent="-267462" algn="just">
                  <a:buFont typeface="Arial" pitchFamily="34" charset="0"/>
                  <a:buChar char="•"/>
                </a:pP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定義 </a:t>
                </a:r>
                <a14:m>
                  <m:oMath xmlns:m="http://schemas.openxmlformats.org/officeDocument/2006/math">
                    <m:r>
                      <a:rPr lang="en-US" altLang="zh-TW" sz="2000" b="1" i="1">
                        <a:latin typeface="Cambria Math"/>
                      </a:rPr>
                      <m:t>𝑽</m:t>
                    </m:r>
                    <m:r>
                      <a:rPr lang="en-US" altLang="zh-TW" sz="2000" b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zh-TW" altLang="zh-TW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TW" sz="20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TW" sz="2000" b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zh-TW" altLang="zh-TW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TW" sz="2000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TW" sz="2000" b="1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TW" sz="2000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2000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是使用者之朋友集合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n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為朋友個數</a:t>
                </a:r>
                <a:endParaRPr lang="en-US" altLang="zh-TW" sz="19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pPr marL="267462" indent="-267462" algn="just">
                  <a:buFont typeface="Arial" pitchFamily="34" charset="0"/>
                  <a:buChar char="•"/>
                </a:pP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定義 </a:t>
                </a:r>
                <a14:m>
                  <m:oMath xmlns:m="http://schemas.openxmlformats.org/officeDocument/2006/math">
                    <m:r>
                      <a:rPr lang="en-US" altLang="zh-TW" sz="2000" b="1" i="1">
                        <a:latin typeface="Cambria Math"/>
                      </a:rPr>
                      <m:t>𝑬</m:t>
                    </m:r>
                    <m:r>
                      <a:rPr lang="en-US" altLang="zh-TW" sz="2000" b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zh-TW" altLang="zh-TW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/>
                          </a:rPr>
                          <m:t>𝒆</m:t>
                        </m:r>
                      </m:e>
                      <m:sub>
                        <m:r>
                          <a:rPr lang="en-US" altLang="zh-TW" sz="2000" b="1" i="1">
                            <a:latin typeface="Cambria Math"/>
                          </a:rPr>
                          <m:t>𝟏𝟏</m:t>
                        </m:r>
                      </m:sub>
                    </m:sSub>
                    <m:r>
                      <a:rPr lang="en-US" altLang="zh-TW" sz="2000" b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zh-TW" altLang="zh-TW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/>
                          </a:rPr>
                          <m:t>𝒆</m:t>
                        </m:r>
                      </m:e>
                      <m:sub>
                        <m:r>
                          <a:rPr lang="en-US" altLang="zh-TW" sz="2000" b="1" i="1">
                            <a:latin typeface="Cambria Math"/>
                          </a:rPr>
                          <m:t>𝒊𝒋</m:t>
                        </m:r>
                      </m:sub>
                    </m:sSub>
                    <m:r>
                      <a:rPr lang="en-US" altLang="zh-TW" sz="2000" b="1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TW" sz="2000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2000" b="1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是朋友關係</a:t>
                </a:r>
                <a:r>
                  <a:rPr lang="zh-TW" altLang="zh-TW" sz="2000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集合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 </a:t>
                </a:r>
                <a:r>
                  <a:rPr lang="en-US" altLang="zh-TW" sz="1900" i="1" dirty="0" err="1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i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= 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1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…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n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 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j =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1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…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n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值的範圍為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0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和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1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為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0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代表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不相鄰，則朋友</a:t>
                </a:r>
                <a:r>
                  <a:rPr lang="en-US" altLang="zh-TW" sz="1900" i="1" dirty="0" err="1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i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和朋友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j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不存在朋友關係，當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為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1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代表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相鄰，則朋友</a:t>
                </a:r>
                <a:r>
                  <a:rPr lang="en-US" altLang="zh-TW" sz="1900" i="1" dirty="0" err="1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i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和朋友 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j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存在朋友關係， 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m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為朋友關係集合中所有元素的加</a:t>
                </a:r>
                <a:r>
                  <a:rPr lang="zh-TW" altLang="zh-TW" sz="1900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總</a:t>
                </a:r>
                <a:endParaRPr lang="en-US" altLang="zh-TW" sz="1900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pPr algn="just"/>
                <a:endParaRPr lang="en-US" altLang="zh-TW" sz="19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  <a:p>
                <a:pPr marL="267462" indent="-267462" algn="just">
                  <a:buFont typeface="Arial" pitchFamily="34" charset="0"/>
                  <a:buChar char="•"/>
                </a:pP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定義 </a:t>
                </a:r>
                <a14:m>
                  <m:oMath xmlns:m="http://schemas.openxmlformats.org/officeDocument/2006/math">
                    <m:r>
                      <a:rPr lang="en-US" altLang="zh-TW" sz="2000" b="1" i="1">
                        <a:latin typeface="Cambria Math"/>
                      </a:rPr>
                      <m:t>𝑭</m:t>
                    </m:r>
                    <m:r>
                      <a:rPr lang="en-US" altLang="zh-TW" sz="2000" b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zh-TW" altLang="zh-TW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en-US" altLang="zh-TW" sz="20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TW" sz="2000" b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zh-TW" altLang="zh-TW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en-US" altLang="zh-TW" sz="2000" b="1" i="1">
                            <a:latin typeface="Cambria Math"/>
                          </a:rPr>
                          <m:t>𝒙</m:t>
                        </m:r>
                      </m:sub>
                    </m:sSub>
                    <m:r>
                      <a:rPr lang="en-US" altLang="zh-TW" sz="2000" b="1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TW" sz="2000" b="1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2000" b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是互斥因子條件集合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x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為互斥因子條件數，其中每個互斥因子條件為</a:t>
                </a:r>
                <a:r>
                  <a:rPr lang="zh-TW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sz="1900">
                        <a:latin typeface="Cambria Math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zh-TW" altLang="zh-TW" sz="19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9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19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90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9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19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TW" sz="1900" i="1">
                        <a:latin typeface="Cambria Math"/>
                      </a:rPr>
                      <m:t>𝑖</m:t>
                    </m:r>
                    <m:r>
                      <a:rPr lang="en-US" altLang="zh-TW" sz="1900" i="1">
                        <a:latin typeface="Cambria Math"/>
                      </a:rPr>
                      <m:t>=1…</m:t>
                    </m:r>
                    <m:r>
                      <a:rPr lang="en-US" altLang="zh-TW" sz="1900" i="1">
                        <a:latin typeface="Cambria Math"/>
                      </a:rPr>
                      <m:t>𝑥</m:t>
                    </m:r>
                  </m:oMath>
                </a14:m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值的範圍為 </a:t>
                </a:r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1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至 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n </a:t>
                </a:r>
                <a:r>
                  <a:rPr lang="zh-TW" altLang="zh-TW" sz="1900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分別代表對應的節點，且</a:t>
                </a:r>
                <a14:m>
                  <m:oMath xmlns:m="http://schemas.openxmlformats.org/officeDocument/2006/math">
                    <m:r>
                      <a:rPr lang="zh-TW" altLang="zh-TW" sz="190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𝑖</m:t>
                        </m:r>
                        <m:r>
                          <a:rPr lang="en-US" altLang="zh-TW" sz="19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190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𝑖</m:t>
                        </m:r>
                        <m:r>
                          <a:rPr lang="en-US" altLang="zh-TW" sz="19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190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zh-TW" altLang="zh-TW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9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19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TW" sz="1900" i="1">
                        <a:latin typeface="Cambria Math"/>
                      </a:rPr>
                      <m:t>𝑖</m:t>
                    </m:r>
                    <m:r>
                      <a:rPr lang="en-US" altLang="zh-TW" sz="1900" i="1">
                        <a:latin typeface="Cambria Math"/>
                      </a:rPr>
                      <m:t>=1…</m:t>
                    </m:r>
                    <m:r>
                      <a:rPr lang="en-US" altLang="zh-TW" sz="1900" i="1">
                        <a:latin typeface="Cambria Math"/>
                      </a:rPr>
                      <m:t>𝑥</m:t>
                    </m:r>
                  </m:oMath>
                </a14:m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，</a:t>
                </a:r>
                <a:r>
                  <a:rPr lang="en-US" altLang="zh-TW" sz="1900" i="1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x </a:t>
                </a:r>
                <a:r>
                  <a:rPr lang="zh-TW" altLang="zh-TW" sz="1900" dirty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為互斥因子條件數。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1738971"/>
                <a:ext cx="8016379" cy="4010919"/>
              </a:xfrm>
              <a:prstGeom prst="rect">
                <a:avLst/>
              </a:prstGeom>
              <a:blipFill rotWithShape="1">
                <a:blip r:embed="rId2"/>
                <a:stretch>
                  <a:fillRect l="-989" t="-912" r="-913" b="-1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問題</a:t>
            </a:r>
            <a:r>
              <a:rPr lang="zh-TW" altLang="en-US" dirty="0" smtClean="0">
                <a:cs typeface="Times New Roman" pitchFamily="18" charset="0"/>
              </a:rPr>
              <a:t>定義</a:t>
            </a:r>
            <a:endParaRPr lang="zh-TW" altLang="en-US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1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畫布 105"/>
          <p:cNvGrpSpPr/>
          <p:nvPr/>
        </p:nvGrpSpPr>
        <p:grpSpPr>
          <a:xfrm>
            <a:off x="644115" y="1907573"/>
            <a:ext cx="7791309" cy="3880022"/>
            <a:chOff x="0" y="0"/>
            <a:chExt cx="5188450" cy="2583815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5187950" cy="2583815"/>
            </a:xfrm>
            <a:prstGeom prst="rect">
              <a:avLst/>
            </a:prstGeom>
            <a:noFill/>
          </p:spPr>
        </p:sp>
        <p:grpSp>
          <p:nvGrpSpPr>
            <p:cNvPr id="8" name="群組 7"/>
            <p:cNvGrpSpPr>
              <a:grpSpLocks/>
            </p:cNvGrpSpPr>
            <p:nvPr/>
          </p:nvGrpSpPr>
          <p:grpSpPr bwMode="auto">
            <a:xfrm>
              <a:off x="35900" y="36000"/>
              <a:ext cx="5152550" cy="2505115"/>
              <a:chOff x="984" y="1104"/>
              <a:chExt cx="51524" cy="25051"/>
            </a:xfrm>
          </p:grpSpPr>
          <p:sp>
            <p:nvSpPr>
              <p:cNvPr id="10" name="Rectangle 268"/>
              <p:cNvSpPr>
                <a:spLocks noChangeArrowheads="1"/>
              </p:cNvSpPr>
              <p:nvPr/>
            </p:nvSpPr>
            <p:spPr bwMode="auto">
              <a:xfrm>
                <a:off x="984" y="1104"/>
                <a:ext cx="12020" cy="247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kern="100">
                    <a:effectLst/>
                    <a:latin typeface="細明體"/>
                    <a:ea typeface="新細明體"/>
                    <a:cs typeface="Times New Roman"/>
                  </a:rPr>
                  <a:t> </a:t>
                </a:r>
                <a:endParaRPr lang="zh-TW" kern="10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11" name="Text Box 269"/>
              <p:cNvSpPr txBox="1">
                <a:spLocks noChangeArrowheads="1"/>
              </p:cNvSpPr>
              <p:nvPr/>
            </p:nvSpPr>
            <p:spPr bwMode="auto">
              <a:xfrm>
                <a:off x="3285" y="11582"/>
                <a:ext cx="8319" cy="42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2400" b="1" kern="100" dirty="0">
                    <a:effectLst/>
                    <a:latin typeface="細明體"/>
                    <a:ea typeface="標楷體"/>
                    <a:cs typeface="Times New Roman"/>
                  </a:rPr>
                  <a:t>客戶端</a:t>
                </a:r>
                <a:endParaRPr lang="zh-TW" sz="2400" b="1" kern="100" dirty="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12" name="Rectangle 270"/>
              <p:cNvSpPr>
                <a:spLocks noChangeArrowheads="1"/>
              </p:cNvSpPr>
              <p:nvPr/>
            </p:nvSpPr>
            <p:spPr bwMode="auto">
              <a:xfrm>
                <a:off x="40487" y="18478"/>
                <a:ext cx="12021" cy="767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kern="100">
                    <a:effectLst/>
                    <a:latin typeface="細明體"/>
                    <a:ea typeface="新細明體"/>
                    <a:cs typeface="Times New Roman"/>
                  </a:rPr>
                  <a:t> </a:t>
                </a:r>
                <a:endParaRPr lang="zh-TW" kern="10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13" name="Text Box 271"/>
              <p:cNvSpPr txBox="1">
                <a:spLocks noChangeArrowheads="1"/>
              </p:cNvSpPr>
              <p:nvPr/>
            </p:nvSpPr>
            <p:spPr bwMode="auto">
              <a:xfrm>
                <a:off x="41421" y="19754"/>
                <a:ext cx="9467" cy="469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2400" b="1" kern="100" dirty="0">
                    <a:effectLst/>
                    <a:latin typeface="細明體"/>
                    <a:ea typeface="標楷體"/>
                    <a:cs typeface="Times New Roman"/>
                  </a:rPr>
                  <a:t>資源</a:t>
                </a:r>
                <a:endParaRPr lang="zh-TW" sz="2400" b="1" kern="100" dirty="0">
                  <a:effectLst/>
                  <a:latin typeface="細明體"/>
                  <a:ea typeface="新細明體"/>
                  <a:cs typeface="Times New Roman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TW" sz="2400" b="1" kern="100" dirty="0">
                    <a:effectLst/>
                    <a:latin typeface="細明體"/>
                    <a:ea typeface="標楷體"/>
                    <a:cs typeface="Times New Roman"/>
                  </a:rPr>
                  <a:t>伺服器</a:t>
                </a:r>
                <a:endParaRPr lang="zh-TW" sz="2400" b="1" kern="100" dirty="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14" name="Rectangle 274"/>
              <p:cNvSpPr>
                <a:spLocks noChangeArrowheads="1"/>
              </p:cNvSpPr>
              <p:nvPr/>
            </p:nvSpPr>
            <p:spPr bwMode="auto">
              <a:xfrm>
                <a:off x="40487" y="1250"/>
                <a:ext cx="12021" cy="768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kern="100">
                    <a:effectLst/>
                    <a:latin typeface="細明體"/>
                    <a:ea typeface="新細明體"/>
                    <a:cs typeface="Times New Roman"/>
                  </a:rPr>
                  <a:t> </a:t>
                </a:r>
                <a:endParaRPr lang="zh-TW" kern="10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15" name="Rectangle 275"/>
              <p:cNvSpPr>
                <a:spLocks noChangeArrowheads="1"/>
              </p:cNvSpPr>
              <p:nvPr/>
            </p:nvSpPr>
            <p:spPr bwMode="auto">
              <a:xfrm>
                <a:off x="40487" y="9861"/>
                <a:ext cx="12021" cy="768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kern="100">
                    <a:effectLst/>
                    <a:latin typeface="細明體"/>
                    <a:ea typeface="新細明體"/>
                    <a:cs typeface="Times New Roman"/>
                  </a:rPr>
                  <a:t> </a:t>
                </a:r>
                <a:endParaRPr lang="zh-TW" kern="10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17" name="Text Box 276"/>
              <p:cNvSpPr txBox="1">
                <a:spLocks noChangeArrowheads="1"/>
              </p:cNvSpPr>
              <p:nvPr/>
            </p:nvSpPr>
            <p:spPr bwMode="auto">
              <a:xfrm>
                <a:off x="41230" y="11264"/>
                <a:ext cx="10401" cy="55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2400" b="1" kern="100" dirty="0">
                    <a:effectLst/>
                    <a:latin typeface="細明體"/>
                    <a:ea typeface="標楷體"/>
                    <a:cs typeface="Times New Roman"/>
                  </a:rPr>
                  <a:t>授權</a:t>
                </a:r>
                <a:endParaRPr lang="zh-TW" sz="2400" b="1" kern="100" dirty="0">
                  <a:effectLst/>
                  <a:latin typeface="細明體"/>
                  <a:ea typeface="新細明體"/>
                  <a:cs typeface="Times New Roman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TW" sz="2400" b="1" kern="100" dirty="0">
                    <a:effectLst/>
                    <a:latin typeface="細明體"/>
                    <a:ea typeface="標楷體"/>
                    <a:cs typeface="Times New Roman"/>
                  </a:rPr>
                  <a:t>伺服器</a:t>
                </a:r>
                <a:endParaRPr lang="zh-TW" sz="2400" b="1" kern="100" dirty="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18" name="Text Box 277"/>
              <p:cNvSpPr txBox="1">
                <a:spLocks noChangeArrowheads="1"/>
              </p:cNvSpPr>
              <p:nvPr/>
            </p:nvSpPr>
            <p:spPr bwMode="auto">
              <a:xfrm>
                <a:off x="41230" y="2451"/>
                <a:ext cx="10401" cy="559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2400" b="1" kern="100" dirty="0">
                    <a:effectLst/>
                    <a:latin typeface="細明體"/>
                    <a:ea typeface="標楷體"/>
                    <a:cs typeface="Times New Roman"/>
                  </a:rPr>
                  <a:t>資源</a:t>
                </a:r>
                <a:endParaRPr lang="zh-TW" sz="2400" b="1" kern="100" dirty="0">
                  <a:effectLst/>
                  <a:latin typeface="細明體"/>
                  <a:ea typeface="新細明體"/>
                  <a:cs typeface="Times New Roman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TW" sz="2400" b="1" kern="100" dirty="0">
                    <a:effectLst/>
                    <a:latin typeface="細明體"/>
                    <a:ea typeface="標楷體"/>
                    <a:cs typeface="Times New Roman"/>
                  </a:rPr>
                  <a:t>擁有者</a:t>
                </a:r>
                <a:endParaRPr lang="zh-TW" sz="2400" b="1" kern="100" dirty="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cxnSp>
            <p:nvCxnSpPr>
              <p:cNvPr id="19" name="AutoShape 278"/>
              <p:cNvCxnSpPr>
                <a:cxnSpLocks noChangeShapeType="1"/>
              </p:cNvCxnSpPr>
              <p:nvPr/>
            </p:nvCxnSpPr>
            <p:spPr bwMode="auto">
              <a:xfrm>
                <a:off x="13004" y="3549"/>
                <a:ext cx="27432" cy="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AutoShape 280"/>
              <p:cNvCxnSpPr>
                <a:cxnSpLocks noChangeShapeType="1"/>
              </p:cNvCxnSpPr>
              <p:nvPr/>
            </p:nvCxnSpPr>
            <p:spPr bwMode="auto">
              <a:xfrm>
                <a:off x="13004" y="12160"/>
                <a:ext cx="27432" cy="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AutoShape 281"/>
              <p:cNvCxnSpPr>
                <a:cxnSpLocks noChangeShapeType="1"/>
              </p:cNvCxnSpPr>
              <p:nvPr/>
            </p:nvCxnSpPr>
            <p:spPr bwMode="auto">
              <a:xfrm>
                <a:off x="13004" y="20313"/>
                <a:ext cx="27432" cy="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AutoShape 282"/>
              <p:cNvCxnSpPr>
                <a:cxnSpLocks noChangeShapeType="1"/>
              </p:cNvCxnSpPr>
              <p:nvPr/>
            </p:nvCxnSpPr>
            <p:spPr bwMode="auto">
              <a:xfrm>
                <a:off x="13093" y="24606"/>
                <a:ext cx="27432" cy="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AutoShape 283"/>
              <p:cNvCxnSpPr>
                <a:cxnSpLocks noChangeShapeType="1"/>
              </p:cNvCxnSpPr>
              <p:nvPr/>
            </p:nvCxnSpPr>
            <p:spPr bwMode="auto">
              <a:xfrm>
                <a:off x="13093" y="16363"/>
                <a:ext cx="27432" cy="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AutoShape 284"/>
              <p:cNvCxnSpPr>
                <a:cxnSpLocks noChangeShapeType="1"/>
              </p:cNvCxnSpPr>
              <p:nvPr/>
            </p:nvCxnSpPr>
            <p:spPr bwMode="auto">
              <a:xfrm>
                <a:off x="13093" y="7486"/>
                <a:ext cx="27432" cy="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5" name="Text Box 285"/>
              <p:cNvSpPr txBox="1">
                <a:spLocks noChangeArrowheads="1"/>
              </p:cNvSpPr>
              <p:nvPr/>
            </p:nvSpPr>
            <p:spPr bwMode="auto">
              <a:xfrm>
                <a:off x="19081" y="1104"/>
                <a:ext cx="17031" cy="2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kern="100">
                    <a:effectLst/>
                    <a:latin typeface="細明體"/>
                    <a:ea typeface="標楷體"/>
                    <a:cs typeface="Times New Roman"/>
                  </a:rPr>
                  <a:t>授權請求</a:t>
                </a:r>
                <a:endParaRPr lang="zh-TW" kern="10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26" name="Text Box 286"/>
              <p:cNvSpPr txBox="1">
                <a:spLocks noChangeArrowheads="1"/>
              </p:cNvSpPr>
              <p:nvPr/>
            </p:nvSpPr>
            <p:spPr bwMode="auto">
              <a:xfrm>
                <a:off x="19081" y="5181"/>
                <a:ext cx="17031" cy="2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kern="100">
                    <a:effectLst/>
                    <a:latin typeface="細明體"/>
                    <a:ea typeface="標楷體"/>
                    <a:cs typeface="Times New Roman"/>
                  </a:rPr>
                  <a:t>授權允許</a:t>
                </a:r>
                <a:endParaRPr lang="zh-TW" kern="10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27" name="Text Box 287"/>
              <p:cNvSpPr txBox="1">
                <a:spLocks noChangeArrowheads="1"/>
              </p:cNvSpPr>
              <p:nvPr/>
            </p:nvSpPr>
            <p:spPr bwMode="auto">
              <a:xfrm>
                <a:off x="19081" y="9893"/>
                <a:ext cx="18373" cy="4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kern="100">
                    <a:effectLst/>
                    <a:latin typeface="Times New Roman"/>
                    <a:ea typeface="標楷體"/>
                    <a:cs typeface="Times New Roman"/>
                  </a:rPr>
                  <a:t>授權允許</a:t>
                </a:r>
                <a:r>
                  <a:rPr lang="en-US" kern="100">
                    <a:effectLst/>
                    <a:latin typeface="Times New Roman"/>
                    <a:ea typeface="標楷體"/>
                    <a:cs typeface="Times New Roman"/>
                  </a:rPr>
                  <a:t> &amp; </a:t>
                </a:r>
                <a:r>
                  <a:rPr lang="zh-TW" kern="100">
                    <a:effectLst/>
                    <a:latin typeface="Times New Roman"/>
                    <a:ea typeface="標楷體"/>
                    <a:cs typeface="Times New Roman"/>
                  </a:rPr>
                  <a:t>客戶端憑證</a:t>
                </a:r>
                <a:endParaRPr lang="zh-TW" kern="10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28" name="Text Box 288"/>
              <p:cNvSpPr txBox="1">
                <a:spLocks noChangeArrowheads="1"/>
              </p:cNvSpPr>
              <p:nvPr/>
            </p:nvSpPr>
            <p:spPr bwMode="auto">
              <a:xfrm>
                <a:off x="19081" y="14166"/>
                <a:ext cx="18373" cy="49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kern="100">
                    <a:effectLst/>
                    <a:latin typeface="Times New Roman"/>
                    <a:ea typeface="標楷體"/>
                    <a:cs typeface="Times New Roman"/>
                  </a:rPr>
                  <a:t>存取權杖</a:t>
                </a:r>
                <a:r>
                  <a:rPr lang="en-US" kern="100">
                    <a:effectLst/>
                    <a:latin typeface="Times New Roman"/>
                    <a:ea typeface="標楷體"/>
                    <a:cs typeface="Times New Roman"/>
                  </a:rPr>
                  <a:t> (Access Token)</a:t>
                </a:r>
                <a:endParaRPr lang="zh-TW" kern="100">
                  <a:effectLst/>
                  <a:latin typeface="細明體"/>
                  <a:ea typeface="新細明體"/>
                  <a:cs typeface="Times New Roman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kern="100">
                    <a:effectLst/>
                    <a:latin typeface="Times New Roman"/>
                    <a:ea typeface="新細明體"/>
                    <a:cs typeface="Times New Roman"/>
                  </a:rPr>
                  <a:t> </a:t>
                </a:r>
                <a:endParaRPr lang="zh-TW" kern="10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29" name="Text Box 289"/>
              <p:cNvSpPr txBox="1">
                <a:spLocks noChangeArrowheads="1"/>
              </p:cNvSpPr>
              <p:nvPr/>
            </p:nvSpPr>
            <p:spPr bwMode="auto">
              <a:xfrm>
                <a:off x="19081" y="17843"/>
                <a:ext cx="18373" cy="4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kern="100">
                    <a:effectLst/>
                    <a:latin typeface="Times New Roman"/>
                    <a:ea typeface="標楷體"/>
                    <a:cs typeface="Times New Roman"/>
                  </a:rPr>
                  <a:t>存取權杖</a:t>
                </a:r>
                <a:r>
                  <a:rPr lang="en-US" kern="100">
                    <a:effectLst/>
                    <a:latin typeface="Times New Roman"/>
                    <a:ea typeface="標楷體"/>
                    <a:cs typeface="Times New Roman"/>
                  </a:rPr>
                  <a:t> (Access Token)</a:t>
                </a:r>
                <a:endParaRPr lang="zh-TW" kern="10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  <p:sp>
            <p:nvSpPr>
              <p:cNvPr id="30" name="Text Box 290"/>
              <p:cNvSpPr txBox="1">
                <a:spLocks noChangeArrowheads="1"/>
              </p:cNvSpPr>
              <p:nvPr/>
            </p:nvSpPr>
            <p:spPr bwMode="auto">
              <a:xfrm>
                <a:off x="18903" y="22176"/>
                <a:ext cx="17031" cy="3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kern="100">
                    <a:effectLst/>
                    <a:latin typeface="細明體"/>
                    <a:ea typeface="標楷體"/>
                    <a:cs typeface="Times New Roman"/>
                  </a:rPr>
                  <a:t>被保護的資源</a:t>
                </a:r>
                <a:endParaRPr lang="zh-TW" kern="100">
                  <a:effectLst/>
                  <a:latin typeface="細明體"/>
                  <a:ea typeface="新細明體"/>
                  <a:cs typeface="Times New Roman"/>
                </a:endParaRPr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OAuth</a:t>
            </a:r>
            <a:r>
              <a:rPr lang="en-US" altLang="zh-TW" dirty="0" smtClean="0"/>
              <a:t> </a:t>
            </a:r>
            <a:r>
              <a:rPr lang="zh-TW" altLang="en-US" dirty="0" smtClean="0"/>
              <a:t>授權機制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52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1614399"/>
            <a:ext cx="7972425" cy="4011561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Chen </a:t>
            </a:r>
            <a:r>
              <a:rPr lang="zh-TW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學者針對小規模真實社群網路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1400" dirty="0" smtClean="0"/>
              <a:t>Chen, J., </a:t>
            </a:r>
            <a:r>
              <a:rPr lang="en-US" altLang="zh-TW" sz="1400" dirty="0" err="1" smtClean="0"/>
              <a:t>Zaïane</a:t>
            </a:r>
            <a:r>
              <a:rPr lang="en-US" altLang="zh-TW" sz="1400" dirty="0" smtClean="0"/>
              <a:t>, O., &amp; Goebel, R. (2009). Local community identification in social networks. In Social Network Analysis and Mining, 2009. ASONAM'09. International Conference on Advances in (pp. 237-242). IEEE.</a:t>
            </a:r>
          </a:p>
          <a:p>
            <a:endParaRPr lang="en-US" altLang="zh-TW" sz="1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2800" b="1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Mislove</a:t>
            </a:r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學者針對大規模的</a:t>
            </a:r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Facebook</a:t>
            </a:r>
            <a:r>
              <a:rPr lang="zh-TW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社群網路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en-US" altLang="zh-TW" sz="1400" dirty="0" err="1" smtClean="0"/>
              <a:t>Mislove</a:t>
            </a:r>
            <a:r>
              <a:rPr lang="en-US" altLang="zh-TW" sz="1400" dirty="0" smtClean="0"/>
              <a:t>, A., </a:t>
            </a:r>
            <a:r>
              <a:rPr lang="en-US" altLang="zh-TW" sz="1400" dirty="0" err="1" smtClean="0"/>
              <a:t>Viswanath</a:t>
            </a:r>
            <a:r>
              <a:rPr lang="en-US" altLang="zh-TW" sz="1400" dirty="0" smtClean="0"/>
              <a:t>, B., </a:t>
            </a:r>
            <a:r>
              <a:rPr lang="en-US" altLang="zh-TW" sz="1400" dirty="0" err="1" smtClean="0"/>
              <a:t>Gummadi</a:t>
            </a:r>
            <a:r>
              <a:rPr lang="en-US" altLang="zh-TW" sz="1400" dirty="0" smtClean="0"/>
              <a:t>, K. P., &amp; </a:t>
            </a:r>
            <a:r>
              <a:rPr lang="en-US" altLang="zh-TW" sz="1400" dirty="0" err="1" smtClean="0"/>
              <a:t>Druschel</a:t>
            </a:r>
            <a:r>
              <a:rPr lang="en-US" altLang="zh-TW" sz="1400" dirty="0" smtClean="0"/>
              <a:t>, P. (2010, February). You are who you know: inferring user profiles in online social networks. In Proceedings of the third ACM international conference on Web search and data mining (pp. 251-260). ACM. </a:t>
            </a:r>
          </a:p>
          <a:p>
            <a:pPr lvl="0"/>
            <a:endParaRPr lang="en-US" altLang="zh-TW" sz="1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2800" b="1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Grob</a:t>
            </a:r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學者針對行動社群網路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1400" dirty="0" err="1" smtClean="0"/>
              <a:t>Grob</a:t>
            </a:r>
            <a:r>
              <a:rPr lang="en-US" altLang="zh-TW" sz="1400" dirty="0" smtClean="0"/>
              <a:t>, R., Kuhn, M., </a:t>
            </a:r>
            <a:r>
              <a:rPr lang="en-US" altLang="zh-TW" sz="1400" dirty="0" err="1" smtClean="0"/>
              <a:t>Wattenhofer</a:t>
            </a:r>
            <a:r>
              <a:rPr lang="en-US" altLang="zh-TW" sz="1400" dirty="0" smtClean="0"/>
              <a:t>, R., &amp; </a:t>
            </a:r>
            <a:r>
              <a:rPr lang="en-US" altLang="zh-TW" sz="1400" dirty="0" err="1" smtClean="0"/>
              <a:t>Wirz</a:t>
            </a:r>
            <a:r>
              <a:rPr lang="en-US" altLang="zh-TW" sz="1400" dirty="0" smtClean="0"/>
              <a:t>, M. (2009, May). </a:t>
            </a:r>
            <a:r>
              <a:rPr lang="en-US" altLang="zh-TW" sz="1400" dirty="0" err="1" smtClean="0"/>
              <a:t>Cluestr</a:t>
            </a:r>
            <a:r>
              <a:rPr lang="en-US" altLang="zh-TW" sz="1400" dirty="0" smtClean="0"/>
              <a:t>: mobile social networking for enhanced group communication. In Proceedings of the ACM 2009 international conference on Supporting group work (pp. 81-90). ACM.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marL="0" indent="0"/>
                <a:r>
                  <a:rPr lang="zh-TW" altLang="en-US" sz="3200" dirty="0">
                    <a:cs typeface="Times New Roman" pitchFamily="18" charset="0"/>
                  </a:rPr>
                  <a:t>應用查全率和查準率進行分群評估的文獻</a:t>
                </a:r>
                <a14:m>
                  <m:oMath xmlns:m="http://schemas.openxmlformats.org/officeDocument/2006/math">
                    <m:r>
                      <a:rPr lang="en-US" altLang="zh-TW" sz="3200">
                        <a:latin typeface="Cambria Math"/>
                      </a:rPr>
                      <m:t> </m:t>
                    </m:r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7669" y="6211589"/>
            <a:ext cx="7700889" cy="349019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TW" altLang="zh-TW" sz="1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創市際公佈「</a:t>
            </a:r>
            <a:r>
              <a:rPr lang="en-US" altLang="zh-TW" sz="1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</a:t>
            </a:r>
            <a:r>
              <a:rPr lang="zh-TW" altLang="zh-TW" sz="1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年網路社群白皮書」調查報告</a:t>
            </a:r>
            <a:r>
              <a:rPr lang="en-US" altLang="zh-TW" sz="1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 (2012)</a:t>
            </a:r>
            <a:r>
              <a:rPr lang="zh-TW" altLang="en-US" sz="1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　</a:t>
            </a:r>
            <a:r>
              <a:rPr lang="en-US" altLang="zh-TW" sz="1200" dirty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3"/>
              </a:rPr>
              <a:t>http://www.insightxplorer.com/news/news_12_18_12.html</a:t>
            </a:r>
            <a:endParaRPr lang="zh-TW" altLang="zh-TW" sz="1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0895" y="1052736"/>
            <a:ext cx="3130434" cy="2457289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en-US" altLang="zh-TW" sz="15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96%</a:t>
            </a:r>
            <a:endParaRPr lang="zh-TW" altLang="en-US" sz="15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3992002"/>
            <a:ext cx="3016620" cy="5029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zh-TW" altLang="zh-TW" sz="2800" b="1" dirty="0">
                <a:latin typeface="標楷體" pitchFamily="65" charset="-120"/>
                <a:ea typeface="標楷體" pitchFamily="65" charset="-120"/>
              </a:rPr>
              <a:t>社群網站使用比例</a:t>
            </a:r>
            <a:endParaRPr lang="zh-TW" altLang="en-US" sz="28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58900" y="1052736"/>
            <a:ext cx="3130434" cy="2457289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en-US" altLang="zh-TW" sz="15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84%</a:t>
            </a:r>
          </a:p>
        </p:txBody>
      </p:sp>
      <p:sp>
        <p:nvSpPr>
          <p:cNvPr id="10" name="矩形 9"/>
          <p:cNvSpPr/>
          <p:nvPr/>
        </p:nvSpPr>
        <p:spPr>
          <a:xfrm>
            <a:off x="4376055" y="3852013"/>
            <a:ext cx="4093838" cy="933795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pPr algn="ctr"/>
            <a:r>
              <a:rPr lang="zh-TW" altLang="zh-TW" sz="2800" b="1" dirty="0">
                <a:latin typeface="標楷體" pitchFamily="65" charset="-120"/>
                <a:ea typeface="標楷體" pitchFamily="65" charset="-120"/>
              </a:rPr>
              <a:t>關注資訊類型為</a:t>
            </a:r>
            <a:endParaRPr lang="en-US" altLang="zh-TW" sz="2800" b="1" dirty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zh-TW" sz="2800" b="1" dirty="0">
                <a:latin typeface="標楷體" pitchFamily="65" charset="-120"/>
                <a:ea typeface="標楷體" pitchFamily="65" charset="-120"/>
              </a:rPr>
              <a:t>朋友近況</a:t>
            </a:r>
            <a:r>
              <a:rPr lang="en-US" altLang="zh-TW" sz="2800" b="1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zh-TW" sz="2800" b="1" dirty="0">
                <a:latin typeface="標楷體" pitchFamily="65" charset="-120"/>
                <a:ea typeface="標楷體" pitchFamily="65" charset="-120"/>
              </a:rPr>
              <a:t>生活心情</a:t>
            </a:r>
            <a:r>
              <a:rPr lang="en-US" altLang="zh-TW" sz="2800" b="1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zh-TW" sz="2800" b="1" dirty="0">
                <a:latin typeface="標楷體" pitchFamily="65" charset="-120"/>
                <a:ea typeface="標楷體" pitchFamily="65" charset="-120"/>
              </a:rPr>
              <a:t>情緒</a:t>
            </a:r>
            <a:endParaRPr lang="zh-TW" altLang="en-US" sz="28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63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74508"/>
            <a:ext cx="144104" cy="349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1323" tIns="35662" rIns="71323" bIns="35662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評估</a:t>
            </a:r>
            <a:r>
              <a:rPr lang="zh-TW" altLang="en-US" dirty="0" smtClean="0">
                <a:cs typeface="Times New Roman" pitchFamily="18" charset="0"/>
              </a:rPr>
              <a:t>分析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en-US" altLang="zh-TW" dirty="0" smtClean="0">
                <a:cs typeface="Times New Roman" pitchFamily="18" charset="0"/>
              </a:rPr>
              <a:t>– </a:t>
            </a:r>
            <a:r>
              <a:rPr lang="zh-TW" altLang="en-US" dirty="0" smtClean="0">
                <a:cs typeface="Times New Roman" pitchFamily="18" charset="0"/>
              </a:rPr>
              <a:t>樣本數分布</a:t>
            </a:r>
            <a:endParaRPr lang="zh-TW" altLang="en-US" dirty="0">
              <a:cs typeface="Times New Roman" pitchFamily="18" charset="0"/>
            </a:endParaRPr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981424"/>
              </p:ext>
            </p:extLst>
          </p:nvPr>
        </p:nvGraphicFramePr>
        <p:xfrm>
          <a:off x="1657851" y="1441580"/>
          <a:ext cx="5707683" cy="4157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/>
          <p:cNvSpPr/>
          <p:nvPr/>
        </p:nvSpPr>
        <p:spPr>
          <a:xfrm>
            <a:off x="2286000" y="575000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可以發現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受測者根據朋友數會</a:t>
            </a: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呈現常態分布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受測者之朋友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中位數為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356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2097" y="1341387"/>
            <a:ext cx="9014391" cy="4939130"/>
            <a:chOff x="623160" y="208367"/>
            <a:chExt cx="10945679" cy="5784104"/>
          </a:xfrm>
        </p:grpSpPr>
        <p:grpSp>
          <p:nvGrpSpPr>
            <p:cNvPr id="10" name="群組 9"/>
            <p:cNvGrpSpPr/>
            <p:nvPr/>
          </p:nvGrpSpPr>
          <p:grpSpPr>
            <a:xfrm>
              <a:off x="623160" y="208367"/>
              <a:ext cx="10945679" cy="5784104"/>
              <a:chOff x="623160" y="239334"/>
              <a:chExt cx="10945679" cy="5784104"/>
            </a:xfrm>
          </p:grpSpPr>
          <p:sp>
            <p:nvSpPr>
              <p:cNvPr id="12" name="流程圖: 程序 11"/>
              <p:cNvSpPr/>
              <p:nvPr/>
            </p:nvSpPr>
            <p:spPr>
              <a:xfrm>
                <a:off x="623160" y="239334"/>
                <a:ext cx="10945679" cy="5773838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3" name="Picture 2" descr="distribution of number of friends for our user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4813" y="460793"/>
                <a:ext cx="10322373" cy="4479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矩形 13"/>
              <p:cNvSpPr/>
              <p:nvPr/>
            </p:nvSpPr>
            <p:spPr>
              <a:xfrm>
                <a:off x="623160" y="5247841"/>
                <a:ext cx="10536822" cy="775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/>
                <a:r>
                  <a:rPr lang="en-US" altLang="zh-TW" dirty="0"/>
                  <a:t>DATA SCIENCE OF THE FACEBOOK WORLD (2013)</a:t>
                </a:r>
                <a:br>
                  <a:rPr lang="en-US" altLang="zh-TW" dirty="0"/>
                </a:br>
                <a:r>
                  <a:rPr lang="en-US" altLang="zh-TW" dirty="0">
                    <a:hlinkClick r:id="rId4"/>
                  </a:rPr>
                  <a:t>http://blog.wolframalpha.com/2013/04/24/data-science-of-the-facebook-world/</a:t>
                </a:r>
                <a:endParaRPr lang="zh-TW" altLang="zh-TW" dirty="0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9063183" y="3766240"/>
              <a:ext cx="1987703" cy="4325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zh-TW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中位數為</a:t>
              </a:r>
              <a:r>
                <a:rPr lang="en-US" altLang="zh-TW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 342 </a:t>
              </a:r>
              <a:endPara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23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935954" y="3963615"/>
            <a:ext cx="1866014" cy="933795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ctr"/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Facebook </a:t>
            </a:r>
          </a:p>
          <a:p>
            <a:pPr algn="ctr"/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社群網站</a:t>
            </a:r>
          </a:p>
        </p:txBody>
      </p:sp>
      <p:sp>
        <p:nvSpPr>
          <p:cNvPr id="3" name="橢圓 2"/>
          <p:cNvSpPr/>
          <p:nvPr/>
        </p:nvSpPr>
        <p:spPr>
          <a:xfrm>
            <a:off x="3240847" y="-1318703"/>
            <a:ext cx="7145061" cy="9526748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http://www.indezine.com/products/powerpoint/cool/images/peopleanimation_02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222" y="929267"/>
            <a:ext cx="1666369" cy="465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4.bp.blogspot.com/_-JfHIMy-0nw/TTlRjyEvsCI/AAAAAAAAAKc/3wEqQumGNxI/s1600/HowToBecomeAMillionaireVisionBoardPeopl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4829">
            <a:off x="5731758" y="-62402"/>
            <a:ext cx="3067826" cy="29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7125542" y="5920987"/>
            <a:ext cx="862184" cy="5029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父母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41160" y="2223631"/>
            <a:ext cx="862184" cy="5029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朋友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2163489" y="1271333"/>
            <a:ext cx="1312697" cy="1930204"/>
            <a:chOff x="2959866" y="604487"/>
            <a:chExt cx="1750262" cy="1930204"/>
          </a:xfrm>
        </p:grpSpPr>
        <p:sp>
          <p:nvSpPr>
            <p:cNvPr id="18" name="矩形 17"/>
            <p:cNvSpPr/>
            <p:nvPr/>
          </p:nvSpPr>
          <p:spPr>
            <a:xfrm>
              <a:off x="2959866" y="604487"/>
              <a:ext cx="1750262" cy="19302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Picture 6" descr="http://www.jitu5.com/uploads/allimg/120704/201988-120F410211356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63" b="42601"/>
            <a:stretch/>
          </p:blipFill>
          <p:spPr bwMode="auto">
            <a:xfrm>
              <a:off x="3157466" y="776477"/>
              <a:ext cx="1390254" cy="133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3157466" y="807679"/>
              <a:ext cx="1390254" cy="13173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3157466" y="2266428"/>
              <a:ext cx="13902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3157466" y="2418828"/>
              <a:ext cx="10104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>
            <a:off x="2150291" y="3990783"/>
            <a:ext cx="1312697" cy="2059715"/>
            <a:chOff x="3098186" y="4033580"/>
            <a:chExt cx="1750262" cy="2059715"/>
          </a:xfrm>
        </p:grpSpPr>
        <p:sp>
          <p:nvSpPr>
            <p:cNvPr id="21" name="矩形 20"/>
            <p:cNvSpPr/>
            <p:nvPr/>
          </p:nvSpPr>
          <p:spPr>
            <a:xfrm>
              <a:off x="3098186" y="4033580"/>
              <a:ext cx="1750262" cy="20597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295786" y="4236773"/>
              <a:ext cx="1390254" cy="13173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Picture 6" descr="http://www.jitu5.com/uploads/allimg/120704/201988-120F410211356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8" t="2750" r="37768" b="44741"/>
            <a:stretch/>
          </p:blipFill>
          <p:spPr bwMode="auto">
            <a:xfrm>
              <a:off x="3429852" y="4313185"/>
              <a:ext cx="1086929" cy="1164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/>
            <p:cNvSpPr/>
            <p:nvPr/>
          </p:nvSpPr>
          <p:spPr>
            <a:xfrm>
              <a:off x="3574170" y="5696266"/>
              <a:ext cx="1093623" cy="2112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574169" y="5746919"/>
              <a:ext cx="701497" cy="105639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3251202" y="5589241"/>
              <a:ext cx="399172" cy="3991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>
              <a:off x="3378486" y="5694809"/>
              <a:ext cx="224410" cy="19345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102" name="Picture 6" descr="http://www.ktth.com.tw/userfiles/images/activity/20130122052428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360" y="2627790"/>
            <a:ext cx="925217" cy="114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us.123rf.com/400wm/400/400/kjpargeter/kjpargeter0611/kjpargeter061100065/619893-group-of-young-people-with-one-person-out-front--vector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18" b="15250"/>
          <a:stretch/>
        </p:blipFill>
        <p:spPr bwMode="auto">
          <a:xfrm flipH="1">
            <a:off x="6977385" y="3158738"/>
            <a:ext cx="1127313" cy="30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/>
          <p:cNvSpPr/>
          <p:nvPr/>
        </p:nvSpPr>
        <p:spPr>
          <a:xfrm>
            <a:off x="581604" y="5636534"/>
            <a:ext cx="862184" cy="5029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艾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德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0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862E-6 2.59259E-6 L 0.22288 2.59259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275E-6 -4.44444E-6 L 0.22926 -0.39074 " pathEditMode="relative" rAng="0" ptsTypes="AA">
                                      <p:cBhvr>
                                        <p:cTn id="16" dur="1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3" y="-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2622056" y="1904950"/>
            <a:ext cx="1312697" cy="1930204"/>
            <a:chOff x="2959866" y="604487"/>
            <a:chExt cx="1750262" cy="1930204"/>
          </a:xfrm>
        </p:grpSpPr>
        <p:sp>
          <p:nvSpPr>
            <p:cNvPr id="15" name="矩形 14"/>
            <p:cNvSpPr/>
            <p:nvPr/>
          </p:nvSpPr>
          <p:spPr>
            <a:xfrm>
              <a:off x="2959866" y="604487"/>
              <a:ext cx="1750262" cy="19302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Picture 6" descr="http://www.jitu5.com/uploads/allimg/120704/201988-120F410211356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63" b="42601"/>
            <a:stretch/>
          </p:blipFill>
          <p:spPr bwMode="auto">
            <a:xfrm>
              <a:off x="3157466" y="776477"/>
              <a:ext cx="1390254" cy="133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3157466" y="807679"/>
              <a:ext cx="1390254" cy="13173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接點 17"/>
            <p:cNvCxnSpPr/>
            <p:nvPr/>
          </p:nvCxnSpPr>
          <p:spPr>
            <a:xfrm>
              <a:off x="3157466" y="2266428"/>
              <a:ext cx="13902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3157466" y="2418828"/>
              <a:ext cx="10104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4098463" y="1904952"/>
            <a:ext cx="1197935" cy="1940552"/>
            <a:chOff x="3098186" y="4033580"/>
            <a:chExt cx="1750262" cy="2059715"/>
          </a:xfrm>
        </p:grpSpPr>
        <p:sp>
          <p:nvSpPr>
            <p:cNvPr id="21" name="矩形 20"/>
            <p:cNvSpPr/>
            <p:nvPr/>
          </p:nvSpPr>
          <p:spPr>
            <a:xfrm>
              <a:off x="3098186" y="4033580"/>
              <a:ext cx="1750262" cy="20597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295786" y="4236773"/>
              <a:ext cx="1390254" cy="13173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Picture 6" descr="http://www.jitu5.com/uploads/allimg/120704/201988-120F410211356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8" t="2750" r="37768" b="44741"/>
            <a:stretch/>
          </p:blipFill>
          <p:spPr bwMode="auto">
            <a:xfrm>
              <a:off x="3429852" y="4313185"/>
              <a:ext cx="1086929" cy="1164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3574170" y="5730622"/>
              <a:ext cx="1093623" cy="2112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574169" y="5781274"/>
              <a:ext cx="701497" cy="105639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251202" y="5623597"/>
              <a:ext cx="399173" cy="3991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3378486" y="5729164"/>
              <a:ext cx="224410" cy="19345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Picture 2" descr="http://www.indezine.com/products/powerpoint/cool/images/peopleanimation_02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828652"/>
            <a:ext cx="1666369" cy="465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s.123rf.com/400wm/400/400/kjpargeter/kjpargeter0611/kjpargeter061100065/619893-group-of-young-people-with-one-person-out-front--vector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18" b="15250"/>
          <a:stretch/>
        </p:blipFill>
        <p:spPr bwMode="auto">
          <a:xfrm flipH="1">
            <a:off x="6444208" y="306930"/>
            <a:ext cx="2125980" cy="56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7131273" y="5422003"/>
            <a:ext cx="862184" cy="5029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父母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雲朵形 1"/>
          <p:cNvSpPr/>
          <p:nvPr/>
        </p:nvSpPr>
        <p:spPr>
          <a:xfrm>
            <a:off x="1878694" y="1320747"/>
            <a:ext cx="4349490" cy="3395363"/>
          </a:xfrm>
          <a:prstGeom prst="cloud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56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衝突</a:t>
            </a:r>
          </a:p>
        </p:txBody>
      </p:sp>
      <p:sp>
        <p:nvSpPr>
          <p:cNvPr id="11" name="矩形 10"/>
          <p:cNvSpPr/>
          <p:nvPr/>
        </p:nvSpPr>
        <p:spPr>
          <a:xfrm>
            <a:off x="725620" y="5490128"/>
            <a:ext cx="862184" cy="5029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艾德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16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573005" y="3710414"/>
            <a:ext cx="1866014" cy="50290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ctr"/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朋友名單</a:t>
            </a:r>
          </a:p>
        </p:txBody>
      </p:sp>
      <p:sp>
        <p:nvSpPr>
          <p:cNvPr id="3" name="橢圓 2"/>
          <p:cNvSpPr/>
          <p:nvPr/>
        </p:nvSpPr>
        <p:spPr>
          <a:xfrm>
            <a:off x="3343317" y="-3512007"/>
            <a:ext cx="6034102" cy="804547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http://www.indezine.com/products/powerpoint/cool/images/peopleanimation_02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118" y="692696"/>
            <a:ext cx="1666369" cy="465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4.bp.blogspot.com/_-JfHIMy-0nw/TTlRjyEvsCI/AAAAAAAAAKc/3wEqQumGNxI/s1600/HowToBecomeAMillionaireVisionBoardPeopl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4829">
            <a:off x="5905106" y="-19604"/>
            <a:ext cx="3067826" cy="29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609795" y="2359481"/>
            <a:ext cx="862184" cy="5029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朋友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8671" y="5445224"/>
            <a:ext cx="862184" cy="50290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艾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德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415922" y="6148460"/>
            <a:ext cx="1131116" cy="50290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父母</a:t>
            </a:r>
            <a:endParaRPr lang="en-US" altLang="zh-TW" sz="28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34" name="Picture 4" descr="http://us.123rf.com/400wm/400/400/kjpargeter/kjpargeter0611/kjpargeter061100065/619893-group-of-young-people-with-one-person-out-front--vecto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18" b="15250"/>
          <a:stretch/>
        </p:blipFill>
        <p:spPr bwMode="auto">
          <a:xfrm flipH="1">
            <a:off x="7361323" y="3848751"/>
            <a:ext cx="918623" cy="24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橢圓 35"/>
          <p:cNvSpPr/>
          <p:nvPr/>
        </p:nvSpPr>
        <p:spPr>
          <a:xfrm>
            <a:off x="2295427" y="-3440746"/>
            <a:ext cx="8421173" cy="1176284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095268" y="4913908"/>
            <a:ext cx="1866014" cy="933795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ctr"/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Facebook </a:t>
            </a:r>
          </a:p>
          <a:p>
            <a:pPr algn="ctr"/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社群網站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5B3B-EA60-4D21-AB30-9341A569671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2336837" y="1314131"/>
            <a:ext cx="1312697" cy="1930204"/>
            <a:chOff x="2959866" y="604487"/>
            <a:chExt cx="1750262" cy="1930204"/>
          </a:xfrm>
        </p:grpSpPr>
        <p:sp>
          <p:nvSpPr>
            <p:cNvPr id="18" name="矩形 17"/>
            <p:cNvSpPr/>
            <p:nvPr/>
          </p:nvSpPr>
          <p:spPr>
            <a:xfrm>
              <a:off x="2959866" y="604487"/>
              <a:ext cx="1750262" cy="19302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Picture 6" descr="http://www.jitu5.com/uploads/allimg/120704/201988-120F410211356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63" b="42601"/>
            <a:stretch/>
          </p:blipFill>
          <p:spPr bwMode="auto">
            <a:xfrm>
              <a:off x="3157466" y="776477"/>
              <a:ext cx="1390254" cy="133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3157466" y="807679"/>
              <a:ext cx="1390254" cy="13173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3157466" y="2266428"/>
              <a:ext cx="13902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3157466" y="2418828"/>
              <a:ext cx="10104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>
            <a:off x="2323640" y="4033581"/>
            <a:ext cx="1312697" cy="2059715"/>
            <a:chOff x="3098186" y="4033580"/>
            <a:chExt cx="1750262" cy="2059715"/>
          </a:xfrm>
        </p:grpSpPr>
        <p:sp>
          <p:nvSpPr>
            <p:cNvPr id="21" name="矩形 20"/>
            <p:cNvSpPr/>
            <p:nvPr/>
          </p:nvSpPr>
          <p:spPr>
            <a:xfrm>
              <a:off x="3098186" y="4033580"/>
              <a:ext cx="1750262" cy="20597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295786" y="4236773"/>
              <a:ext cx="1390254" cy="13173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Picture 6" descr="http://www.jitu5.com/uploads/allimg/120704/201988-120F410211356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8" t="2750" r="37768" b="44741"/>
            <a:stretch/>
          </p:blipFill>
          <p:spPr bwMode="auto">
            <a:xfrm>
              <a:off x="3429852" y="4313185"/>
              <a:ext cx="1086929" cy="1164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/>
            <p:cNvSpPr/>
            <p:nvPr/>
          </p:nvSpPr>
          <p:spPr>
            <a:xfrm>
              <a:off x="3574170" y="5696266"/>
              <a:ext cx="1093623" cy="2112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574169" y="5746919"/>
              <a:ext cx="701497" cy="105639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3251202" y="5589241"/>
              <a:ext cx="399172" cy="3991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>
              <a:off x="3378486" y="5694809"/>
              <a:ext cx="224410" cy="19345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8" name="Picture 6" descr="http://www.ktth.com.tw/userfiles/images/activity/20130122052428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708" y="2670588"/>
            <a:ext cx="925217" cy="114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446374" y="3307342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zh-TW" altLang="en-US" sz="80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523566" y="1283162"/>
            <a:ext cx="8456908" cy="3513990"/>
            <a:chOff x="335400" y="784298"/>
            <a:chExt cx="11416038" cy="4747242"/>
          </a:xfrm>
          <a:solidFill>
            <a:schemeClr val="bg1"/>
          </a:solidFill>
        </p:grpSpPr>
        <p:pic>
          <p:nvPicPr>
            <p:cNvPr id="42" name="圖片 41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12" t="25407" r="33302" b="35630"/>
            <a:stretch/>
          </p:blipFill>
          <p:spPr bwMode="auto">
            <a:xfrm>
              <a:off x="335400" y="784301"/>
              <a:ext cx="5813196" cy="4738591"/>
            </a:xfrm>
            <a:prstGeom prst="rect">
              <a:avLst/>
            </a:prstGeom>
            <a:grp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3" name="圖片 42"/>
            <p:cNvPicPr/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7" t="25381" r="33256" b="35255"/>
            <a:stretch/>
          </p:blipFill>
          <p:spPr bwMode="auto">
            <a:xfrm>
              <a:off x="6092021" y="784298"/>
              <a:ext cx="5659417" cy="4747242"/>
            </a:xfrm>
            <a:prstGeom prst="rect">
              <a:avLst/>
            </a:prstGeom>
            <a:grp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44" name="矩形 43"/>
          <p:cNvSpPr/>
          <p:nvPr/>
        </p:nvSpPr>
        <p:spPr>
          <a:xfrm>
            <a:off x="539552" y="6074712"/>
            <a:ext cx="68217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err="1"/>
              <a:t>Lampinen</a:t>
            </a:r>
            <a:r>
              <a:rPr lang="en-US" altLang="zh-TW" sz="1400" u="sng" dirty="0"/>
              <a:t>, A., </a:t>
            </a:r>
            <a:r>
              <a:rPr lang="en-US" altLang="zh-TW" sz="1400" u="sng" dirty="0" err="1"/>
              <a:t>Tamminen</a:t>
            </a:r>
            <a:r>
              <a:rPr lang="en-US" altLang="zh-TW" sz="1400" u="sng" dirty="0"/>
              <a:t>, S., &amp; </a:t>
            </a:r>
            <a:r>
              <a:rPr lang="en-US" altLang="zh-TW" sz="1400" u="sng" dirty="0" err="1"/>
              <a:t>Oulasvirta</a:t>
            </a:r>
            <a:r>
              <a:rPr lang="en-US" altLang="zh-TW" sz="1400" u="sng" dirty="0"/>
              <a:t>, A. (2009). All my people right here, right now: management of group co-presence on a social networking site. In Proceedings of the ACM 2009 international conference on Supporting group work (pp. 281-290). ACM.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048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389 L 0.22239 0.00389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275E-6 -4.44444E-6 L 0.22926 -0.39074 " pathEditMode="relative" rAng="0" ptsTypes="AA">
                                      <p:cBhvr>
                                        <p:cTn id="16" dur="1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3" y="-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06823" y="925252"/>
            <a:ext cx="7705165" cy="430394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algn="ctr"/>
            <a:r>
              <a:rPr lang="zh-TW" altLang="en-US" sz="6000" b="1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平均每個使用者有</a:t>
            </a:r>
            <a:r>
              <a:rPr lang="en-US" altLang="zh-TW" sz="15500" b="1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190</a:t>
            </a:r>
          </a:p>
          <a:p>
            <a:pPr lvl="0" algn="ctr"/>
            <a:r>
              <a:rPr lang="zh-TW" altLang="en-US" sz="6000" b="1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位以上的朋友</a:t>
            </a:r>
            <a:endParaRPr lang="en-US" altLang="zh-TW" sz="6000" b="1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1791" y="5445224"/>
            <a:ext cx="8337177" cy="50290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r"/>
            <a:r>
              <a:rPr lang="en-US" altLang="zh-TW" sz="1400" u="sng" dirty="0" err="1" smtClean="0"/>
              <a:t>Ugander</a:t>
            </a:r>
            <a:r>
              <a:rPr lang="en-US" altLang="zh-TW" sz="1400" u="sng" dirty="0" smtClean="0"/>
              <a:t>, J., Karrer, B., </a:t>
            </a:r>
            <a:r>
              <a:rPr lang="en-US" altLang="zh-TW" sz="1400" u="sng" dirty="0" err="1" smtClean="0"/>
              <a:t>Backstrom</a:t>
            </a:r>
            <a:r>
              <a:rPr lang="en-US" altLang="zh-TW" sz="1400" u="sng" dirty="0" smtClean="0"/>
              <a:t>, L., &amp; Marlow, C. (2011). The anatomy of the </a:t>
            </a:r>
            <a:r>
              <a:rPr lang="en-US" altLang="zh-TW" sz="1400" u="sng" dirty="0" err="1" smtClean="0"/>
              <a:t>facebook</a:t>
            </a:r>
            <a:r>
              <a:rPr lang="en-US" altLang="zh-TW" sz="1400" u="sng" dirty="0" smtClean="0"/>
              <a:t> social graph. </a:t>
            </a:r>
            <a:r>
              <a:rPr lang="en-US" altLang="zh-TW" sz="1400" u="sng" dirty="0" err="1" smtClean="0"/>
              <a:t>arXiv</a:t>
            </a:r>
            <a:r>
              <a:rPr lang="en-US" altLang="zh-TW" sz="1400" u="sng" dirty="0" smtClean="0"/>
              <a:t> preprint arXiv:1111.4503</a:t>
            </a:r>
            <a:endParaRPr lang="zh-TW" altLang="en-US" sz="1400" dirty="0"/>
          </a:p>
        </p:txBody>
      </p:sp>
      <p:sp>
        <p:nvSpPr>
          <p:cNvPr id="5" name="摺角紙張 4"/>
          <p:cNvSpPr/>
          <p:nvPr/>
        </p:nvSpPr>
        <p:spPr>
          <a:xfrm>
            <a:off x="211791" y="2294831"/>
            <a:ext cx="1190065" cy="1882588"/>
          </a:xfrm>
          <a:prstGeom prst="foldedCorner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朋友</a:t>
            </a:r>
            <a:r>
              <a:rPr lang="en-US" altLang="zh-TW" sz="2500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500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名單</a:t>
            </a:r>
          </a:p>
        </p:txBody>
      </p:sp>
      <p:sp>
        <p:nvSpPr>
          <p:cNvPr id="169" name="摺角紙張 168"/>
          <p:cNvSpPr/>
          <p:nvPr/>
        </p:nvSpPr>
        <p:spPr>
          <a:xfrm>
            <a:off x="1684243" y="2294831"/>
            <a:ext cx="1190065" cy="1882588"/>
          </a:xfrm>
          <a:prstGeom prst="foldedCorner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朋友</a:t>
            </a:r>
            <a:r>
              <a:rPr lang="en-US" altLang="zh-TW" sz="2500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500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名單</a:t>
            </a:r>
          </a:p>
        </p:txBody>
      </p:sp>
      <p:sp>
        <p:nvSpPr>
          <p:cNvPr id="170" name="摺角紙張 169"/>
          <p:cNvSpPr/>
          <p:nvPr/>
        </p:nvSpPr>
        <p:spPr>
          <a:xfrm>
            <a:off x="3116355" y="2294831"/>
            <a:ext cx="1190065" cy="1882588"/>
          </a:xfrm>
          <a:prstGeom prst="foldedCorner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朋友</a:t>
            </a:r>
            <a:r>
              <a:rPr lang="en-US" altLang="zh-TW" sz="2500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500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名單</a:t>
            </a:r>
          </a:p>
        </p:txBody>
      </p:sp>
      <p:sp>
        <p:nvSpPr>
          <p:cNvPr id="171" name="摺角紙張 170"/>
          <p:cNvSpPr/>
          <p:nvPr/>
        </p:nvSpPr>
        <p:spPr>
          <a:xfrm>
            <a:off x="4487955" y="2294831"/>
            <a:ext cx="1190065" cy="1882588"/>
          </a:xfrm>
          <a:prstGeom prst="foldedCorner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朋友</a:t>
            </a:r>
            <a:r>
              <a:rPr lang="en-US" altLang="zh-TW" sz="2500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500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名單</a:t>
            </a:r>
          </a:p>
        </p:txBody>
      </p:sp>
      <p:sp>
        <p:nvSpPr>
          <p:cNvPr id="172" name="摺角紙張 171"/>
          <p:cNvSpPr/>
          <p:nvPr/>
        </p:nvSpPr>
        <p:spPr>
          <a:xfrm>
            <a:off x="5859555" y="2294831"/>
            <a:ext cx="1190065" cy="1882588"/>
          </a:xfrm>
          <a:prstGeom prst="foldedCorner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朋友</a:t>
            </a:r>
            <a:r>
              <a:rPr lang="en-US" altLang="zh-TW" sz="2500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500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名單</a:t>
            </a:r>
          </a:p>
        </p:txBody>
      </p:sp>
      <p:sp>
        <p:nvSpPr>
          <p:cNvPr id="173" name="摺角紙張 172"/>
          <p:cNvSpPr/>
          <p:nvPr/>
        </p:nvSpPr>
        <p:spPr>
          <a:xfrm>
            <a:off x="7210984" y="2294831"/>
            <a:ext cx="1190065" cy="1882588"/>
          </a:xfrm>
          <a:prstGeom prst="foldedCorner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朋友</a:t>
            </a:r>
            <a:r>
              <a:rPr lang="en-US" altLang="zh-TW" sz="2500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500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名單</a:t>
            </a:r>
          </a:p>
        </p:txBody>
      </p:sp>
      <p:sp>
        <p:nvSpPr>
          <p:cNvPr id="174" name="摺角紙張 173"/>
          <p:cNvSpPr/>
          <p:nvPr/>
        </p:nvSpPr>
        <p:spPr>
          <a:xfrm>
            <a:off x="8548969" y="2294831"/>
            <a:ext cx="1190065" cy="1882588"/>
          </a:xfrm>
          <a:prstGeom prst="foldedCorner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朋友</a:t>
            </a:r>
            <a:r>
              <a:rPr lang="en-US" altLang="zh-TW" sz="2500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500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2500" dirty="0">
                <a:latin typeface="標楷體" pitchFamily="65" charset="-120"/>
                <a:ea typeface="標楷體" pitchFamily="65" charset="-120"/>
              </a:rPr>
              <a:t>名單</a:t>
            </a:r>
          </a:p>
        </p:txBody>
      </p:sp>
      <p:sp>
        <p:nvSpPr>
          <p:cNvPr id="178" name="投影片編號版面配置區 1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C18E7-0D82-4A98-A67D-6C8A0DE2C38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-36512" y="6093296"/>
            <a:ext cx="8653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400" u="sng" dirty="0"/>
              <a:t>Liu, Y., </a:t>
            </a:r>
            <a:r>
              <a:rPr lang="en-US" altLang="zh-TW" sz="1400" u="sng" dirty="0" err="1"/>
              <a:t>Viswanath</a:t>
            </a:r>
            <a:r>
              <a:rPr lang="en-US" altLang="zh-TW" sz="1400" u="sng" dirty="0"/>
              <a:t>, B., </a:t>
            </a:r>
            <a:r>
              <a:rPr lang="en-US" altLang="zh-TW" sz="1400" u="sng" dirty="0" err="1"/>
              <a:t>Mondal</a:t>
            </a:r>
            <a:r>
              <a:rPr lang="en-US" altLang="zh-TW" sz="1400" u="sng" dirty="0"/>
              <a:t>, M., </a:t>
            </a:r>
            <a:r>
              <a:rPr lang="en-US" altLang="zh-TW" sz="1400" u="sng" dirty="0" err="1"/>
              <a:t>Gummadi</a:t>
            </a:r>
            <a:r>
              <a:rPr lang="en-US" altLang="zh-TW" sz="1400" u="sng" dirty="0"/>
              <a:t>, K. P., &amp; </a:t>
            </a:r>
            <a:r>
              <a:rPr lang="en-US" altLang="zh-TW" sz="1400" u="sng" dirty="0" err="1"/>
              <a:t>Mislove</a:t>
            </a:r>
            <a:r>
              <a:rPr lang="en-US" altLang="zh-TW" sz="1400" u="sng" dirty="0"/>
              <a:t>, A. (2012, April). Simplifying </a:t>
            </a:r>
            <a:r>
              <a:rPr lang="en-US" altLang="zh-TW" sz="1400" u="sng" dirty="0" err="1"/>
              <a:t>friendlist</a:t>
            </a:r>
            <a:r>
              <a:rPr lang="en-US" altLang="zh-TW" sz="1400" u="sng" dirty="0"/>
              <a:t> management. In Proceedings of the 21st international conference companion on World Wide Web (pp. 385-388). ACM</a:t>
            </a:r>
            <a:endParaRPr lang="zh-TW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257754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12245</TotalTime>
  <Words>5181</Words>
  <Application>Microsoft Office PowerPoint</Application>
  <PresentationFormat>如螢幕大小 (4:3)</PresentationFormat>
  <Paragraphs>822</Paragraphs>
  <Slides>50</Slides>
  <Notes>11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2" baseType="lpstr">
      <vt:lpstr>Office 佈景主題</vt:lpstr>
      <vt:lpstr>Microsoft Excel 97-2003 Worksheet</vt:lpstr>
      <vt:lpstr>社群網路中考量互斥因子 之自動分群機制  An automatic clustering mechanism considering  conflicts among friends for social network</vt:lpstr>
      <vt:lpstr>報告大綱</vt:lpstr>
      <vt:lpstr>緒論  (情境說明)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研究動機</vt:lpstr>
      <vt:lpstr>研究目的與貢獻</vt:lpstr>
      <vt:lpstr>文獻探討</vt:lpstr>
      <vt:lpstr>PowerPoint 簡報</vt:lpstr>
      <vt:lpstr>社群網路之社群偵測 (1/2)</vt:lpstr>
      <vt:lpstr>社群網路之社群偵測 (2/2)</vt:lpstr>
      <vt:lpstr>Modularity – Q值 (1/2)</vt:lpstr>
      <vt:lpstr>Modularity – Q值 (2/2)</vt:lpstr>
      <vt:lpstr>BGLL分群演算法 (1/2)</vt:lpstr>
      <vt:lpstr>BGLL分群演算法 (2/2)</vt:lpstr>
      <vt:lpstr>評估分群結果 (1/4)</vt:lpstr>
      <vt:lpstr>評估分群結果 (2/4)</vt:lpstr>
      <vt:lpstr>評估分群結果 (3/4)</vt:lpstr>
      <vt:lpstr>評估分群結果 (4/4)</vt:lpstr>
      <vt:lpstr>問題定義與解決機制</vt:lpstr>
      <vt:lpstr>PowerPoint 簡報</vt:lpstr>
      <vt:lpstr>做法說明</vt:lpstr>
      <vt:lpstr>範例驗證 (1/2)</vt:lpstr>
      <vt:lpstr>範例驗證 (2/2)</vt:lpstr>
      <vt:lpstr>系統開發與實作</vt:lpstr>
      <vt:lpstr>基本介紹</vt:lpstr>
      <vt:lpstr>應用說明</vt:lpstr>
      <vt:lpstr>實驗設計</vt:lpstr>
      <vt:lpstr>評估分析</vt:lpstr>
      <vt:lpstr>結論  (情境說明)</vt:lpstr>
      <vt:lpstr>PowerPoint 簡報</vt:lpstr>
      <vt:lpstr>結論</vt:lpstr>
      <vt:lpstr>報告完畢 感謝各位老師聆聽 敬請指教</vt:lpstr>
      <vt:lpstr>PowerPoint 簡報</vt:lpstr>
      <vt:lpstr>PowerPoint 簡報</vt:lpstr>
      <vt:lpstr>分類 和分群的差別</vt:lpstr>
      <vt:lpstr>PowerPoint 簡報</vt:lpstr>
      <vt:lpstr>PowerPoint 簡報</vt:lpstr>
      <vt:lpstr>PowerPoint 簡報</vt:lpstr>
      <vt:lpstr>社群網站之群組應用</vt:lpstr>
      <vt:lpstr>做法說明</vt:lpstr>
      <vt:lpstr>F 度量</vt:lpstr>
      <vt:lpstr>問題定義</vt:lpstr>
      <vt:lpstr>OAuth 授權機制</vt:lpstr>
      <vt:lpstr>應用查全率和查準率進行分群評估的文獻 </vt:lpstr>
      <vt:lpstr>評估分析 – 樣本數分布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tunA</dc:creator>
  <cp:lastModifiedBy>Windows 使用者</cp:lastModifiedBy>
  <cp:revision>426</cp:revision>
  <cp:lastPrinted>2013-07-10T10:35:24Z</cp:lastPrinted>
  <dcterms:created xsi:type="dcterms:W3CDTF">2013-06-20T16:06:02Z</dcterms:created>
  <dcterms:modified xsi:type="dcterms:W3CDTF">2013-07-16T23:17:03Z</dcterms:modified>
</cp:coreProperties>
</file>